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ret" charset="1" panose="00000000000000000000"/>
      <p:regular r:id="rId10"/>
    </p:embeddedFont>
    <p:embeddedFont>
      <p:font typeface="Garet Bold" charset="1" panose="00000000000000000000"/>
      <p:regular r:id="rId11"/>
    </p:embeddedFont>
    <p:embeddedFont>
      <p:font typeface="Garet Italics" charset="1" panose="00000000000000000000"/>
      <p:regular r:id="rId12"/>
    </p:embeddedFont>
    <p:embeddedFont>
      <p:font typeface="Garet Bold Italics" charset="1" panose="00000000000000000000"/>
      <p:regular r:id="rId13"/>
    </p:embeddedFont>
    <p:embeddedFont>
      <p:font typeface="Garet Light" charset="1" panose="00000000000000000000"/>
      <p:regular r:id="rId14"/>
    </p:embeddedFont>
    <p:embeddedFont>
      <p:font typeface="Garet Ultra-Bold" charset="1" panose="00000000000000000000"/>
      <p:regular r:id="rId15"/>
    </p:embeddedFont>
    <p:embeddedFont>
      <p:font typeface="Garet Ultra-Bold Italics" charset="1" panose="00000000000000000000"/>
      <p:regular r:id="rId16"/>
    </p:embeddedFont>
    <p:embeddedFont>
      <p:font typeface="Garet Heavy" charset="1" panose="00000000000000000000"/>
      <p:regular r:id="rId17"/>
    </p:embeddedFont>
    <p:embeddedFont>
      <p:font typeface="Garet Heavy Italics" charset="1" panose="00000000000000000000"/>
      <p:regular r:id="rId18"/>
    </p:embeddedFont>
    <p:embeddedFont>
      <p:font typeface="HK Grotesk" charset="1" panose="00000500000000000000"/>
      <p:regular r:id="rId19"/>
    </p:embeddedFont>
    <p:embeddedFont>
      <p:font typeface="HK Grotesk Bold" charset="1" panose="00000800000000000000"/>
      <p:regular r:id="rId20"/>
    </p:embeddedFont>
    <p:embeddedFont>
      <p:font typeface="HK Grotesk Italics" charset="1" panose="00000500000000000000"/>
      <p:regular r:id="rId21"/>
    </p:embeddedFont>
    <p:embeddedFont>
      <p:font typeface="HK Grotesk Bold Italics" charset="1" panose="00000800000000000000"/>
      <p:regular r:id="rId22"/>
    </p:embeddedFont>
    <p:embeddedFont>
      <p:font typeface="HK Grotesk Light" charset="1" panose="00000400000000000000"/>
      <p:regular r:id="rId23"/>
    </p:embeddedFont>
    <p:embeddedFont>
      <p:font typeface="HK Grotesk Light Italics" charset="1" panose="00000400000000000000"/>
      <p:regular r:id="rId24"/>
    </p:embeddedFont>
    <p:embeddedFont>
      <p:font typeface="HK Grotesk Medium" charset="1" panose="00000600000000000000"/>
      <p:regular r:id="rId25"/>
    </p:embeddedFont>
    <p:embeddedFont>
      <p:font typeface="HK Grotesk Medium Italics" charset="1" panose="00000600000000000000"/>
      <p:regular r:id="rId26"/>
    </p:embeddedFont>
    <p:embeddedFont>
      <p:font typeface="HK Grotesk Semi-Bold" charset="1" panose="00000700000000000000"/>
      <p:regular r:id="rId27"/>
    </p:embeddedFont>
    <p:embeddedFont>
      <p:font typeface="HK Grotesk Semi-Bold Italics" charset="1" panose="00000700000000000000"/>
      <p:regular r:id="rId28"/>
    </p:embeddedFont>
    <p:embeddedFont>
      <p:font typeface="Open Sans" charset="1" panose="020B0606030504020204"/>
      <p:regular r:id="rId29"/>
    </p:embeddedFont>
    <p:embeddedFont>
      <p:font typeface="Open Sans Bold" charset="1" panose="020B0806030504020204"/>
      <p:regular r:id="rId30"/>
    </p:embeddedFont>
    <p:embeddedFont>
      <p:font typeface="Open Sans Italics" charset="1" panose="020B0606030504020204"/>
      <p:regular r:id="rId31"/>
    </p:embeddedFont>
    <p:embeddedFont>
      <p:font typeface="Open Sans Bold Italics" charset="1" panose="020B0806030504020204"/>
      <p:regular r:id="rId32"/>
    </p:embeddedFont>
    <p:embeddedFont>
      <p:font typeface="Open Sans Light" charset="1" panose="020B0306030504020204"/>
      <p:regular r:id="rId33"/>
    </p:embeddedFont>
    <p:embeddedFont>
      <p:font typeface="Open Sans Light Italics" charset="1" panose="020B0306030504020204"/>
      <p:regular r:id="rId34"/>
    </p:embeddedFont>
    <p:embeddedFont>
      <p:font typeface="Open Sans Ultra-Bold" charset="1" panose="00000000000000000000"/>
      <p:regular r:id="rId35"/>
    </p:embeddedFont>
    <p:embeddedFont>
      <p:font typeface="Open Sans Ultra-Bold Italics" charset="1" panose="000000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jpe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14" Target="../media/image31.png" Type="http://schemas.openxmlformats.org/officeDocument/2006/relationships/image"/><Relationship Id="rId15" Target="../media/image32.svg" Type="http://schemas.openxmlformats.org/officeDocument/2006/relationships/image"/><Relationship Id="rId16" Target="../media/image33.png" Type="http://schemas.openxmlformats.org/officeDocument/2006/relationships/image"/><Relationship Id="rId17" Target="../media/image34.svg" Type="http://schemas.openxmlformats.org/officeDocument/2006/relationships/image"/><Relationship Id="rId18" Target="../media/image14.png" Type="http://schemas.openxmlformats.org/officeDocument/2006/relationships/image"/><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16" Target="../media/image43.png" Type="http://schemas.openxmlformats.org/officeDocument/2006/relationships/image"/><Relationship Id="rId17" Target="../media/image44.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29.png" Type="http://schemas.openxmlformats.org/officeDocument/2006/relationships/image"/><Relationship Id="rId20" Target="../media/image47.png" Type="http://schemas.openxmlformats.org/officeDocument/2006/relationships/image"/><Relationship Id="rId21" Target="../media/image48.svg" Type="http://schemas.openxmlformats.org/officeDocument/2006/relationships/image"/><Relationship Id="rId22" Target="../media/image49.png" Type="http://schemas.openxmlformats.org/officeDocument/2006/relationships/image"/><Relationship Id="rId23" Target="../media/image50.svg" Type="http://schemas.openxmlformats.org/officeDocument/2006/relationships/image"/><Relationship Id="rId24" Target="../media/image51.png" Type="http://schemas.openxmlformats.org/officeDocument/2006/relationships/image"/><Relationship Id="rId25" Target="../media/image52.svg" Type="http://schemas.openxmlformats.org/officeDocument/2006/relationships/image"/><Relationship Id="rId26" Target="../media/image53.png" Type="http://schemas.openxmlformats.org/officeDocument/2006/relationships/image"/><Relationship Id="rId27" Target="../media/image54.svg" Type="http://schemas.openxmlformats.org/officeDocument/2006/relationships/image"/><Relationship Id="rId28" Target="../media/image55.png" Type="http://schemas.openxmlformats.org/officeDocument/2006/relationships/image"/><Relationship Id="rId29" Target="../media/image56.svg" Type="http://schemas.openxmlformats.org/officeDocument/2006/relationships/image"/><Relationship Id="rId3" Target="../media/image30.svg" Type="http://schemas.openxmlformats.org/officeDocument/2006/relationships/image"/><Relationship Id="rId30" Target="../media/image57.png" Type="http://schemas.openxmlformats.org/officeDocument/2006/relationships/image"/><Relationship Id="rId31" Target="../media/image58.svg" Type="http://schemas.openxmlformats.org/officeDocument/2006/relationships/image"/><Relationship Id="rId32" Target="../media/image59.png" Type="http://schemas.openxmlformats.org/officeDocument/2006/relationships/image"/><Relationship Id="rId33" Target="../media/image60.svg" Type="http://schemas.openxmlformats.org/officeDocument/2006/relationships/image"/><Relationship Id="rId34" Target="../media/image61.png" Type="http://schemas.openxmlformats.org/officeDocument/2006/relationships/image"/><Relationship Id="rId35" Target="../media/image62.svg" Type="http://schemas.openxmlformats.org/officeDocument/2006/relationships/image"/><Relationship Id="rId36" Target="../media/image63.png" Type="http://schemas.openxmlformats.org/officeDocument/2006/relationships/image"/><Relationship Id="rId37" Target="../media/image64.svg" Type="http://schemas.openxmlformats.org/officeDocument/2006/relationships/image"/><Relationship Id="rId38" Target="../media/image65.png" Type="http://schemas.openxmlformats.org/officeDocument/2006/relationships/image"/><Relationship Id="rId39" Target="../media/image66.svg" Type="http://schemas.openxmlformats.org/officeDocument/2006/relationships/image"/><Relationship Id="rId4" Target="../media/image25.png" Type="http://schemas.openxmlformats.org/officeDocument/2006/relationships/image"/><Relationship Id="rId40" Target="../media/image67.png" Type="http://schemas.openxmlformats.org/officeDocument/2006/relationships/image"/><Relationship Id="rId41" Target="../media/image68.svg" Type="http://schemas.openxmlformats.org/officeDocument/2006/relationships/image"/><Relationship Id="rId42" Target="../media/image69.png" Type="http://schemas.openxmlformats.org/officeDocument/2006/relationships/image"/><Relationship Id="rId43" Target="../media/image70.svg" Type="http://schemas.openxmlformats.org/officeDocument/2006/relationships/image"/><Relationship Id="rId44" Target="../media/image11.png" Type="http://schemas.openxmlformats.org/officeDocument/2006/relationships/image"/><Relationship Id="rId45" Target="../media/image12.svg" Type="http://schemas.openxmlformats.org/officeDocument/2006/relationships/image"/><Relationship Id="rId46" Target="../media/image14.png" Type="http://schemas.openxmlformats.org/officeDocument/2006/relationships/image"/><Relationship Id="rId5" Target="../media/image26.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14.png" Type="http://schemas.openxmlformats.org/officeDocument/2006/relationships/image"/><Relationship Id="rId2" Target="../media/image71.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0.png" Type="http://schemas.openxmlformats.org/officeDocument/2006/relationships/image"/><Relationship Id="rId11" Target="../media/image81.svg" Type="http://schemas.openxmlformats.org/officeDocument/2006/relationships/image"/><Relationship Id="rId12" Target="../media/image82.png" Type="http://schemas.openxmlformats.org/officeDocument/2006/relationships/image"/><Relationship Id="rId13" Target="../media/image83.png" Type="http://schemas.openxmlformats.org/officeDocument/2006/relationships/image"/><Relationship Id="rId14" Target="../media/image14.png" Type="http://schemas.openxmlformats.org/officeDocument/2006/relationships/image"/><Relationship Id="rId2" Target="../media/image72.png" Type="http://schemas.openxmlformats.org/officeDocument/2006/relationships/image"/><Relationship Id="rId3" Target="../media/image73.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 Id="rId6" Target="../media/image76.png" Type="http://schemas.openxmlformats.org/officeDocument/2006/relationships/image"/><Relationship Id="rId7" Target="../media/image77.svg" Type="http://schemas.openxmlformats.org/officeDocument/2006/relationships/image"/><Relationship Id="rId8" Target="../media/image78.png" Type="http://schemas.openxmlformats.org/officeDocument/2006/relationships/image"/><Relationship Id="rId9" Target="../media/image7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4.png" Type="http://schemas.openxmlformats.org/officeDocument/2006/relationships/image"/><Relationship Id="rId3" Target="../media/image1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85.png" Type="http://schemas.openxmlformats.org/officeDocument/2006/relationships/image"/><Relationship Id="rId9"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5125477" cy="10287000"/>
          </a:xfrm>
          <a:prstGeom prst="rect">
            <a:avLst/>
          </a:prstGeom>
          <a:solidFill>
            <a:srgbClr val="129345"/>
          </a:solidFill>
        </p:spPr>
      </p:sp>
      <p:sp>
        <p:nvSpPr>
          <p:cNvPr name="AutoShape 3" id="3"/>
          <p:cNvSpPr/>
          <p:nvPr/>
        </p:nvSpPr>
        <p:spPr>
          <a:xfrm rot="0">
            <a:off x="2567244" y="0"/>
            <a:ext cx="2558233" cy="2571750"/>
          </a:xfrm>
          <a:prstGeom prst="rect">
            <a:avLst/>
          </a:prstGeom>
          <a:solidFill>
            <a:srgbClr val="129345">
              <a:alpha val="15686"/>
            </a:srgbClr>
          </a:solidFill>
        </p:spPr>
      </p:sp>
      <p:sp>
        <p:nvSpPr>
          <p:cNvPr name="Freeform 4" id="4"/>
          <p:cNvSpPr/>
          <p:nvPr/>
        </p:nvSpPr>
        <p:spPr>
          <a:xfrm flipH="false" flipV="true" rot="-5400000">
            <a:off x="638432" y="3214688"/>
            <a:ext cx="2571750" cy="1285875"/>
          </a:xfrm>
          <a:custGeom>
            <a:avLst/>
            <a:gdLst/>
            <a:ahLst/>
            <a:cxnLst/>
            <a:rect r="r" b="b" t="t" l="l"/>
            <a:pathLst>
              <a:path h="1285875" w="2571750">
                <a:moveTo>
                  <a:pt x="0" y="1285875"/>
                </a:moveTo>
                <a:lnTo>
                  <a:pt x="2571750" y="1285875"/>
                </a:lnTo>
                <a:lnTo>
                  <a:pt x="2571750" y="0"/>
                </a:lnTo>
                <a:lnTo>
                  <a:pt x="0" y="0"/>
                </a:lnTo>
                <a:lnTo>
                  <a:pt x="0" y="1285875"/>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AutoShape 5" id="5"/>
          <p:cNvSpPr/>
          <p:nvPr/>
        </p:nvSpPr>
        <p:spPr>
          <a:xfrm rot="0">
            <a:off x="3301344" y="799189"/>
            <a:ext cx="1058686" cy="973373"/>
          </a:xfrm>
          <a:prstGeom prst="rect">
            <a:avLst/>
          </a:prstGeom>
          <a:solidFill>
            <a:srgbClr val="129345"/>
          </a:solidFill>
        </p:spPr>
      </p:sp>
      <p:sp>
        <p:nvSpPr>
          <p:cNvPr name="Freeform 6" id="6"/>
          <p:cNvSpPr/>
          <p:nvPr/>
        </p:nvSpPr>
        <p:spPr>
          <a:xfrm flipH="false" flipV="false" rot="0">
            <a:off x="2567244" y="5143500"/>
            <a:ext cx="2558233" cy="2558233"/>
          </a:xfrm>
          <a:custGeom>
            <a:avLst/>
            <a:gdLst/>
            <a:ahLst/>
            <a:cxnLst/>
            <a:rect r="r" b="b" t="t" l="l"/>
            <a:pathLst>
              <a:path h="2558233" w="2558233">
                <a:moveTo>
                  <a:pt x="0" y="0"/>
                </a:moveTo>
                <a:lnTo>
                  <a:pt x="2558233" y="0"/>
                </a:lnTo>
                <a:lnTo>
                  <a:pt x="2558233" y="2558233"/>
                </a:lnTo>
                <a:lnTo>
                  <a:pt x="0" y="2558233"/>
                </a:lnTo>
                <a:lnTo>
                  <a:pt x="0" y="0"/>
                </a:lnTo>
                <a:close/>
              </a:path>
            </a:pathLst>
          </a:custGeom>
          <a:blipFill>
            <a:blip r:embed="rId4">
              <a:alphaModFix amt="16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31348" y="7719756"/>
            <a:ext cx="2567244" cy="2567244"/>
          </a:xfrm>
          <a:custGeom>
            <a:avLst/>
            <a:gdLst/>
            <a:ahLst/>
            <a:cxnLst/>
            <a:rect r="r" b="b" t="t" l="l"/>
            <a:pathLst>
              <a:path h="2567244" w="2567244">
                <a:moveTo>
                  <a:pt x="0" y="0"/>
                </a:moveTo>
                <a:lnTo>
                  <a:pt x="2567244" y="0"/>
                </a:lnTo>
                <a:lnTo>
                  <a:pt x="2567244" y="2567244"/>
                </a:lnTo>
                <a:lnTo>
                  <a:pt x="0" y="2567244"/>
                </a:lnTo>
                <a:lnTo>
                  <a:pt x="0" y="0"/>
                </a:lnTo>
                <a:close/>
              </a:path>
            </a:pathLst>
          </a:custGeom>
          <a:blipFill>
            <a:blip r:embed="rId6">
              <a:alphaModFix amt="16000"/>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400000">
            <a:off x="-648091" y="3214688"/>
            <a:ext cx="2571750" cy="1285875"/>
          </a:xfrm>
          <a:custGeom>
            <a:avLst/>
            <a:gdLst/>
            <a:ahLst/>
            <a:cxnLst/>
            <a:rect r="r" b="b" t="t" l="l"/>
            <a:pathLst>
              <a:path h="1285875" w="2571750">
                <a:moveTo>
                  <a:pt x="0" y="0"/>
                </a:moveTo>
                <a:lnTo>
                  <a:pt x="2571750" y="0"/>
                </a:lnTo>
                <a:lnTo>
                  <a:pt x="2571750" y="1285875"/>
                </a:lnTo>
                <a:lnTo>
                  <a:pt x="0" y="1285875"/>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AutoShape 9" id="9"/>
          <p:cNvSpPr/>
          <p:nvPr/>
        </p:nvSpPr>
        <p:spPr>
          <a:xfrm rot="0">
            <a:off x="-5153" y="6667642"/>
            <a:ext cx="2572397" cy="578520"/>
          </a:xfrm>
          <a:prstGeom prst="rect">
            <a:avLst/>
          </a:prstGeom>
          <a:solidFill>
            <a:srgbClr val="129345">
              <a:alpha val="15686"/>
            </a:srgbClr>
          </a:solidFill>
        </p:spPr>
      </p:sp>
      <p:sp>
        <p:nvSpPr>
          <p:cNvPr name="AutoShape 10" id="10"/>
          <p:cNvSpPr/>
          <p:nvPr/>
        </p:nvSpPr>
        <p:spPr>
          <a:xfrm rot="0">
            <a:off x="0" y="5844097"/>
            <a:ext cx="2572397" cy="578520"/>
          </a:xfrm>
          <a:prstGeom prst="rect">
            <a:avLst/>
          </a:prstGeom>
          <a:solidFill>
            <a:srgbClr val="129345">
              <a:alpha val="15686"/>
            </a:srgbClr>
          </a:solidFill>
        </p:spPr>
      </p:sp>
      <p:sp>
        <p:nvSpPr>
          <p:cNvPr name="Freeform 11" id="11"/>
          <p:cNvSpPr/>
          <p:nvPr/>
        </p:nvSpPr>
        <p:spPr>
          <a:xfrm flipH="false" flipV="false" rot="0">
            <a:off x="0" y="35854"/>
            <a:ext cx="2535896" cy="2535896"/>
          </a:xfrm>
          <a:custGeom>
            <a:avLst/>
            <a:gdLst/>
            <a:ahLst/>
            <a:cxnLst/>
            <a:rect r="r" b="b" t="t" l="l"/>
            <a:pathLst>
              <a:path h="2535896" w="2535896">
                <a:moveTo>
                  <a:pt x="0" y="0"/>
                </a:moveTo>
                <a:lnTo>
                  <a:pt x="2535896" y="0"/>
                </a:lnTo>
                <a:lnTo>
                  <a:pt x="2535896" y="2535896"/>
                </a:lnTo>
                <a:lnTo>
                  <a:pt x="0" y="2535896"/>
                </a:lnTo>
                <a:lnTo>
                  <a:pt x="0" y="0"/>
                </a:lnTo>
                <a:close/>
              </a:path>
            </a:pathLst>
          </a:custGeom>
          <a:blipFill>
            <a:blip r:embed="rId8">
              <a:alphaModFix amt="16000"/>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false" rot="0">
            <a:off x="2535896" y="7697419"/>
            <a:ext cx="2589581" cy="2589581"/>
          </a:xfrm>
          <a:custGeom>
            <a:avLst/>
            <a:gdLst/>
            <a:ahLst/>
            <a:cxnLst/>
            <a:rect r="r" b="b" t="t" l="l"/>
            <a:pathLst>
              <a:path h="2589581" w="2589581">
                <a:moveTo>
                  <a:pt x="2589581" y="0"/>
                </a:moveTo>
                <a:lnTo>
                  <a:pt x="0" y="0"/>
                </a:lnTo>
                <a:lnTo>
                  <a:pt x="0" y="2589581"/>
                </a:lnTo>
                <a:lnTo>
                  <a:pt x="2589581" y="2589581"/>
                </a:lnTo>
                <a:lnTo>
                  <a:pt x="2589581" y="0"/>
                </a:lnTo>
                <a:close/>
              </a:path>
            </a:pathLst>
          </a:custGeom>
          <a:blipFill>
            <a:blip r:embed="rId10">
              <a:alphaModFix amt="1600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true" rot="0">
            <a:off x="2535896" y="2553919"/>
            <a:ext cx="2589581" cy="2589581"/>
          </a:xfrm>
          <a:custGeom>
            <a:avLst/>
            <a:gdLst/>
            <a:ahLst/>
            <a:cxnLst/>
            <a:rect r="r" b="b" t="t" l="l"/>
            <a:pathLst>
              <a:path h="2589581" w="2589581">
                <a:moveTo>
                  <a:pt x="0" y="2589581"/>
                </a:moveTo>
                <a:lnTo>
                  <a:pt x="2589581" y="2589581"/>
                </a:lnTo>
                <a:lnTo>
                  <a:pt x="2589581" y="0"/>
                </a:lnTo>
                <a:lnTo>
                  <a:pt x="0" y="0"/>
                </a:lnTo>
                <a:lnTo>
                  <a:pt x="0" y="2589581"/>
                </a:lnTo>
                <a:close/>
              </a:path>
            </a:pathLst>
          </a:custGeom>
          <a:blipFill>
            <a:blip r:embed="rId10">
              <a:alphaModFix amt="16000"/>
              <a:extLst>
                <a:ext uri="{96DAC541-7B7A-43D3-8B79-37D633B846F1}">
                  <asvg:svgBlip xmlns:asvg="http://schemas.microsoft.com/office/drawing/2016/SVG/main" r:embed="rId11"/>
                </a:ext>
              </a:extLst>
            </a:blip>
            <a:stretch>
              <a:fillRect l="0" t="0" r="0" b="0"/>
            </a:stretch>
          </a:blipFill>
        </p:spPr>
      </p:sp>
      <p:sp>
        <p:nvSpPr>
          <p:cNvPr name="AutoShape 14" id="14"/>
          <p:cNvSpPr/>
          <p:nvPr/>
        </p:nvSpPr>
        <p:spPr>
          <a:xfrm rot="0">
            <a:off x="6315438" y="8823689"/>
            <a:ext cx="11092642" cy="9525"/>
          </a:xfrm>
          <a:prstGeom prst="rect">
            <a:avLst/>
          </a:prstGeom>
          <a:solidFill>
            <a:srgbClr val="000000"/>
          </a:solidFill>
        </p:spPr>
      </p:sp>
      <p:sp>
        <p:nvSpPr>
          <p:cNvPr name="Freeform 15" id="15"/>
          <p:cNvSpPr/>
          <p:nvPr/>
        </p:nvSpPr>
        <p:spPr>
          <a:xfrm flipH="false" flipV="false" rot="0">
            <a:off x="6181193" y="5143500"/>
            <a:ext cx="394995" cy="394995"/>
          </a:xfrm>
          <a:custGeom>
            <a:avLst/>
            <a:gdLst/>
            <a:ahLst/>
            <a:cxnLst/>
            <a:rect r="r" b="b" t="t" l="l"/>
            <a:pathLst>
              <a:path h="394995" w="394995">
                <a:moveTo>
                  <a:pt x="0" y="0"/>
                </a:moveTo>
                <a:lnTo>
                  <a:pt x="394995" y="0"/>
                </a:lnTo>
                <a:lnTo>
                  <a:pt x="394995" y="394995"/>
                </a:lnTo>
                <a:lnTo>
                  <a:pt x="0" y="3949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6" id="16"/>
          <p:cNvGrpSpPr/>
          <p:nvPr/>
        </p:nvGrpSpPr>
        <p:grpSpPr>
          <a:xfrm rot="0">
            <a:off x="9074939" y="5143500"/>
            <a:ext cx="2698732" cy="394995"/>
            <a:chOff x="0" y="0"/>
            <a:chExt cx="3598309" cy="526659"/>
          </a:xfrm>
        </p:grpSpPr>
        <p:sp>
          <p:nvSpPr>
            <p:cNvPr name="TextBox 17" id="17"/>
            <p:cNvSpPr txBox="true"/>
            <p:nvPr/>
          </p:nvSpPr>
          <p:spPr>
            <a:xfrm rot="0">
              <a:off x="654290" y="-7392"/>
              <a:ext cx="2944019" cy="493818"/>
            </a:xfrm>
            <a:prstGeom prst="rect">
              <a:avLst/>
            </a:prstGeom>
          </p:spPr>
          <p:txBody>
            <a:bodyPr anchor="t" rtlCol="false" tIns="0" lIns="0" bIns="0" rIns="0">
              <a:spAutoFit/>
            </a:bodyPr>
            <a:lstStyle/>
            <a:p>
              <a:pPr>
                <a:lnSpc>
                  <a:spcPts val="3079"/>
                </a:lnSpc>
              </a:pPr>
              <a:r>
                <a:rPr lang="en-US" sz="2199">
                  <a:solidFill>
                    <a:srgbClr val="000000"/>
                  </a:solidFill>
                  <a:latin typeface="HK Grotesk Medium"/>
                </a:rPr>
                <a:t>Hack from Native </a:t>
              </a:r>
            </a:p>
          </p:txBody>
        </p:sp>
        <p:sp>
          <p:nvSpPr>
            <p:cNvPr name="Freeform 18" id="18"/>
            <p:cNvSpPr/>
            <p:nvPr/>
          </p:nvSpPr>
          <p:spPr>
            <a:xfrm flipH="false" flipV="false" rot="0">
              <a:off x="0" y="0"/>
              <a:ext cx="526659" cy="526659"/>
            </a:xfrm>
            <a:custGeom>
              <a:avLst/>
              <a:gdLst/>
              <a:ahLst/>
              <a:cxnLst/>
              <a:rect r="r" b="b" t="t" l="l"/>
              <a:pathLst>
                <a:path h="526659" w="526659">
                  <a:moveTo>
                    <a:pt x="0" y="0"/>
                  </a:moveTo>
                  <a:lnTo>
                    <a:pt x="526659" y="0"/>
                  </a:lnTo>
                  <a:lnTo>
                    <a:pt x="526659" y="526659"/>
                  </a:lnTo>
                  <a:lnTo>
                    <a:pt x="0" y="52665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19" id="19"/>
          <p:cNvGrpSpPr/>
          <p:nvPr/>
        </p:nvGrpSpPr>
        <p:grpSpPr>
          <a:xfrm rot="0">
            <a:off x="11861759" y="5143500"/>
            <a:ext cx="2698732" cy="394995"/>
            <a:chOff x="0" y="0"/>
            <a:chExt cx="3598309" cy="526659"/>
          </a:xfrm>
        </p:grpSpPr>
        <p:sp>
          <p:nvSpPr>
            <p:cNvPr name="TextBox 20" id="20"/>
            <p:cNvSpPr txBox="true"/>
            <p:nvPr/>
          </p:nvSpPr>
          <p:spPr>
            <a:xfrm rot="0">
              <a:off x="654290" y="-7392"/>
              <a:ext cx="2944019" cy="493818"/>
            </a:xfrm>
            <a:prstGeom prst="rect">
              <a:avLst/>
            </a:prstGeom>
          </p:spPr>
          <p:txBody>
            <a:bodyPr anchor="t" rtlCol="false" tIns="0" lIns="0" bIns="0" rIns="0">
              <a:spAutoFit/>
            </a:bodyPr>
            <a:lstStyle/>
            <a:p>
              <a:pPr>
                <a:lnSpc>
                  <a:spcPts val="3079"/>
                </a:lnSpc>
              </a:pPr>
              <a:r>
                <a:rPr lang="en-US" sz="2199">
                  <a:solidFill>
                    <a:srgbClr val="000000"/>
                  </a:solidFill>
                  <a:latin typeface="HK Grotesk Medium"/>
                </a:rPr>
                <a:t>Hack from Us</a:t>
              </a:r>
            </a:p>
          </p:txBody>
        </p:sp>
        <p:sp>
          <p:nvSpPr>
            <p:cNvPr name="Freeform 21" id="21"/>
            <p:cNvSpPr/>
            <p:nvPr/>
          </p:nvSpPr>
          <p:spPr>
            <a:xfrm flipH="false" flipV="false" rot="0">
              <a:off x="0" y="0"/>
              <a:ext cx="526659" cy="526659"/>
            </a:xfrm>
            <a:custGeom>
              <a:avLst/>
              <a:gdLst/>
              <a:ahLst/>
              <a:cxnLst/>
              <a:rect r="r" b="b" t="t" l="l"/>
              <a:pathLst>
                <a:path h="526659" w="526659">
                  <a:moveTo>
                    <a:pt x="0" y="0"/>
                  </a:moveTo>
                  <a:lnTo>
                    <a:pt x="526659" y="0"/>
                  </a:lnTo>
                  <a:lnTo>
                    <a:pt x="526659" y="526659"/>
                  </a:lnTo>
                  <a:lnTo>
                    <a:pt x="0" y="52665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grpSp>
        <p:nvGrpSpPr>
          <p:cNvPr name="Group 22" id="22"/>
          <p:cNvGrpSpPr/>
          <p:nvPr/>
        </p:nvGrpSpPr>
        <p:grpSpPr>
          <a:xfrm rot="0">
            <a:off x="14162181" y="5113325"/>
            <a:ext cx="2698732" cy="394995"/>
            <a:chOff x="0" y="0"/>
            <a:chExt cx="3598309" cy="526659"/>
          </a:xfrm>
        </p:grpSpPr>
        <p:sp>
          <p:nvSpPr>
            <p:cNvPr name="TextBox 23" id="23"/>
            <p:cNvSpPr txBox="true"/>
            <p:nvPr/>
          </p:nvSpPr>
          <p:spPr>
            <a:xfrm rot="0">
              <a:off x="654290" y="-7392"/>
              <a:ext cx="2944019" cy="493818"/>
            </a:xfrm>
            <a:prstGeom prst="rect">
              <a:avLst/>
            </a:prstGeom>
          </p:spPr>
          <p:txBody>
            <a:bodyPr anchor="t" rtlCol="false" tIns="0" lIns="0" bIns="0" rIns="0">
              <a:spAutoFit/>
            </a:bodyPr>
            <a:lstStyle/>
            <a:p>
              <a:pPr>
                <a:lnSpc>
                  <a:spcPts val="3079"/>
                </a:lnSpc>
              </a:pPr>
              <a:r>
                <a:rPr lang="en-US" sz="2199">
                  <a:solidFill>
                    <a:srgbClr val="000000"/>
                  </a:solidFill>
                  <a:latin typeface="HK Grotesk Medium"/>
                </a:rPr>
                <a:t>Hack from You</a:t>
              </a:r>
            </a:p>
          </p:txBody>
        </p:sp>
        <p:sp>
          <p:nvSpPr>
            <p:cNvPr name="Freeform 24" id="24"/>
            <p:cNvSpPr/>
            <p:nvPr/>
          </p:nvSpPr>
          <p:spPr>
            <a:xfrm flipH="false" flipV="false" rot="0">
              <a:off x="0" y="0"/>
              <a:ext cx="526659" cy="526659"/>
            </a:xfrm>
            <a:custGeom>
              <a:avLst/>
              <a:gdLst/>
              <a:ahLst/>
              <a:cxnLst/>
              <a:rect r="r" b="b" t="t" l="l"/>
              <a:pathLst>
                <a:path h="526659" w="526659">
                  <a:moveTo>
                    <a:pt x="0" y="0"/>
                  </a:moveTo>
                  <a:lnTo>
                    <a:pt x="526659" y="0"/>
                  </a:lnTo>
                  <a:lnTo>
                    <a:pt x="526659" y="526659"/>
                  </a:lnTo>
                  <a:lnTo>
                    <a:pt x="0" y="52665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
        <p:nvSpPr>
          <p:cNvPr name="Freeform 25" id="25"/>
          <p:cNvSpPr/>
          <p:nvPr/>
        </p:nvSpPr>
        <p:spPr>
          <a:xfrm flipH="false" flipV="false" rot="0">
            <a:off x="5858902" y="113650"/>
            <a:ext cx="3443330" cy="3239600"/>
          </a:xfrm>
          <a:custGeom>
            <a:avLst/>
            <a:gdLst/>
            <a:ahLst/>
            <a:cxnLst/>
            <a:rect r="r" b="b" t="t" l="l"/>
            <a:pathLst>
              <a:path h="3239600" w="3443330">
                <a:moveTo>
                  <a:pt x="0" y="0"/>
                </a:moveTo>
                <a:lnTo>
                  <a:pt x="3443330" y="0"/>
                </a:lnTo>
                <a:lnTo>
                  <a:pt x="3443330" y="3239599"/>
                </a:lnTo>
                <a:lnTo>
                  <a:pt x="0" y="3239599"/>
                </a:lnTo>
                <a:lnTo>
                  <a:pt x="0" y="0"/>
                </a:lnTo>
                <a:close/>
              </a:path>
            </a:pathLst>
          </a:custGeom>
          <a:blipFill>
            <a:blip r:embed="rId14"/>
            <a:stretch>
              <a:fillRect l="0" t="0" r="0" b="0"/>
            </a:stretch>
          </a:blipFill>
        </p:spPr>
      </p:sp>
      <p:sp>
        <p:nvSpPr>
          <p:cNvPr name="Freeform 26" id="26"/>
          <p:cNvSpPr/>
          <p:nvPr/>
        </p:nvSpPr>
        <p:spPr>
          <a:xfrm flipH="false" flipV="false" rot="0">
            <a:off x="12554936" y="433791"/>
            <a:ext cx="2946000" cy="2120128"/>
          </a:xfrm>
          <a:custGeom>
            <a:avLst/>
            <a:gdLst/>
            <a:ahLst/>
            <a:cxnLst/>
            <a:rect r="r" b="b" t="t" l="l"/>
            <a:pathLst>
              <a:path h="2120128" w="2946000">
                <a:moveTo>
                  <a:pt x="0" y="0"/>
                </a:moveTo>
                <a:lnTo>
                  <a:pt x="2946000" y="0"/>
                </a:lnTo>
                <a:lnTo>
                  <a:pt x="2946000" y="2120128"/>
                </a:lnTo>
                <a:lnTo>
                  <a:pt x="0" y="2120128"/>
                </a:lnTo>
                <a:lnTo>
                  <a:pt x="0" y="0"/>
                </a:lnTo>
                <a:close/>
              </a:path>
            </a:pathLst>
          </a:custGeom>
          <a:blipFill>
            <a:blip r:embed="rId15"/>
            <a:stretch>
              <a:fillRect l="0" t="0" r="0" b="-30327"/>
            </a:stretch>
          </a:blipFill>
        </p:spPr>
      </p:sp>
      <p:sp>
        <p:nvSpPr>
          <p:cNvPr name="TextBox 27" id="27"/>
          <p:cNvSpPr txBox="true"/>
          <p:nvPr/>
        </p:nvSpPr>
        <p:spPr>
          <a:xfrm rot="0">
            <a:off x="6123365" y="3229424"/>
            <a:ext cx="8621602" cy="1045210"/>
          </a:xfrm>
          <a:prstGeom prst="rect">
            <a:avLst/>
          </a:prstGeom>
        </p:spPr>
        <p:txBody>
          <a:bodyPr anchor="t" rtlCol="false" tIns="0" lIns="0" bIns="0" rIns="0">
            <a:spAutoFit/>
          </a:bodyPr>
          <a:lstStyle/>
          <a:p>
            <a:pPr>
              <a:lnSpc>
                <a:spcPts val="8540"/>
              </a:lnSpc>
            </a:pPr>
            <a:r>
              <a:rPr lang="en-US" sz="6100">
                <a:solidFill>
                  <a:srgbClr val="000000"/>
                </a:solidFill>
                <a:latin typeface="HK Grotesk Medium"/>
              </a:rPr>
              <a:t>Project Title</a:t>
            </a:r>
          </a:p>
        </p:txBody>
      </p:sp>
      <p:sp>
        <p:nvSpPr>
          <p:cNvPr name="TextBox 28" id="28"/>
          <p:cNvSpPr txBox="true"/>
          <p:nvPr/>
        </p:nvSpPr>
        <p:spPr>
          <a:xfrm rot="0">
            <a:off x="6166658" y="2544890"/>
            <a:ext cx="11092642" cy="455295"/>
          </a:xfrm>
          <a:prstGeom prst="rect">
            <a:avLst/>
          </a:prstGeom>
        </p:spPr>
        <p:txBody>
          <a:bodyPr anchor="t" rtlCol="false" tIns="0" lIns="0" bIns="0" rIns="0">
            <a:spAutoFit/>
          </a:bodyPr>
          <a:lstStyle/>
          <a:p>
            <a:pPr>
              <a:lnSpc>
                <a:spcPts val="3779"/>
              </a:lnSpc>
            </a:pPr>
            <a:r>
              <a:rPr lang="en-US" sz="2699">
                <a:solidFill>
                  <a:srgbClr val="000000"/>
                </a:solidFill>
                <a:latin typeface="HK Grotesk Light"/>
              </a:rPr>
              <a:t>Team Name: </a:t>
            </a:r>
          </a:p>
        </p:txBody>
      </p:sp>
      <p:sp>
        <p:nvSpPr>
          <p:cNvPr name="TextBox 29" id="29"/>
          <p:cNvSpPr txBox="true"/>
          <p:nvPr/>
        </p:nvSpPr>
        <p:spPr>
          <a:xfrm rot="0">
            <a:off x="6637899" y="5126050"/>
            <a:ext cx="2141458" cy="382270"/>
          </a:xfrm>
          <a:prstGeom prst="rect">
            <a:avLst/>
          </a:prstGeom>
        </p:spPr>
        <p:txBody>
          <a:bodyPr anchor="t" rtlCol="false" tIns="0" lIns="0" bIns="0" rIns="0">
            <a:spAutoFit/>
          </a:bodyPr>
          <a:lstStyle/>
          <a:p>
            <a:pPr>
              <a:lnSpc>
                <a:spcPts val="3079"/>
              </a:lnSpc>
            </a:pPr>
            <a:r>
              <a:rPr lang="en-US" sz="2199">
                <a:solidFill>
                  <a:srgbClr val="000000"/>
                </a:solidFill>
                <a:latin typeface="HK Grotesk Medium"/>
              </a:rPr>
              <a:t>Hack from Senior</a:t>
            </a:r>
          </a:p>
        </p:txBody>
      </p:sp>
      <p:sp>
        <p:nvSpPr>
          <p:cNvPr name="TextBox 30" id="30"/>
          <p:cNvSpPr txBox="true"/>
          <p:nvPr/>
        </p:nvSpPr>
        <p:spPr>
          <a:xfrm rot="0">
            <a:off x="6181193" y="6422617"/>
            <a:ext cx="7846743" cy="627198"/>
          </a:xfrm>
          <a:prstGeom prst="rect">
            <a:avLst/>
          </a:prstGeom>
        </p:spPr>
        <p:txBody>
          <a:bodyPr anchor="t" rtlCol="false" tIns="0" lIns="0" bIns="0" rIns="0">
            <a:spAutoFit/>
          </a:bodyPr>
          <a:lstStyle/>
          <a:p>
            <a:pPr>
              <a:lnSpc>
                <a:spcPts val="4957"/>
              </a:lnSpc>
            </a:pPr>
            <a:r>
              <a:rPr lang="en-US" sz="4131">
                <a:solidFill>
                  <a:srgbClr val="000000"/>
                </a:solidFill>
                <a:latin typeface="HK Grotesk Medium"/>
              </a:rPr>
              <a:t>Problem &amp; Solution</a:t>
            </a:r>
          </a:p>
        </p:txBody>
      </p:sp>
      <p:sp>
        <p:nvSpPr>
          <p:cNvPr name="TextBox 31" id="31"/>
          <p:cNvSpPr txBox="true"/>
          <p:nvPr/>
        </p:nvSpPr>
        <p:spPr>
          <a:xfrm rot="0">
            <a:off x="6181193" y="7249840"/>
            <a:ext cx="5793700" cy="1163320"/>
          </a:xfrm>
          <a:prstGeom prst="rect">
            <a:avLst/>
          </a:prstGeom>
        </p:spPr>
        <p:txBody>
          <a:bodyPr anchor="t" rtlCol="false" tIns="0" lIns="0" bIns="0" rIns="0">
            <a:spAutoFit/>
          </a:bodyPr>
          <a:lstStyle/>
          <a:p>
            <a:pPr>
              <a:lnSpc>
                <a:spcPts val="3079"/>
              </a:lnSpc>
            </a:pPr>
            <a:r>
              <a:rPr lang="en-US" sz="2199">
                <a:solidFill>
                  <a:srgbClr val="000000"/>
                </a:solidFill>
                <a:latin typeface="HK Grotesk"/>
              </a:rPr>
              <a:t>Give facts and data of the problem your solving:</a:t>
            </a:r>
          </a:p>
          <a:p>
            <a:pPr>
              <a:lnSpc>
                <a:spcPts val="3079"/>
              </a:lnSpc>
            </a:pPr>
          </a:p>
          <a:p>
            <a:pPr>
              <a:lnSpc>
                <a:spcPts val="3079"/>
              </a:lnSpc>
            </a:pPr>
            <a:r>
              <a:rPr lang="en-US" sz="2199">
                <a:solidFill>
                  <a:srgbClr val="000000"/>
                </a:solidFill>
                <a:latin typeface="HK Grotesk"/>
              </a:rPr>
              <a:t>Describe your solution in two lines:</a:t>
            </a:r>
          </a:p>
        </p:txBody>
      </p:sp>
      <p:sp>
        <p:nvSpPr>
          <p:cNvPr name="TextBox 32" id="32"/>
          <p:cNvSpPr txBox="true"/>
          <p:nvPr/>
        </p:nvSpPr>
        <p:spPr>
          <a:xfrm rot="0">
            <a:off x="6181193" y="4712784"/>
            <a:ext cx="11092642"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Simply tick the theme you have chosen. To know more details check our website www.hack4purpose.in</a:t>
            </a:r>
          </a:p>
        </p:txBody>
      </p:sp>
      <p:sp>
        <p:nvSpPr>
          <p:cNvPr name="TextBox 33" id="33"/>
          <p:cNvSpPr txBox="true"/>
          <p:nvPr/>
        </p:nvSpPr>
        <p:spPr>
          <a:xfrm rot="0">
            <a:off x="6181193" y="8975090"/>
            <a:ext cx="4986398" cy="323837"/>
          </a:xfrm>
          <a:prstGeom prst="rect">
            <a:avLst/>
          </a:prstGeom>
        </p:spPr>
        <p:txBody>
          <a:bodyPr anchor="t" rtlCol="false" tIns="0" lIns="0" bIns="0" rIns="0">
            <a:spAutoFit/>
          </a:bodyPr>
          <a:lstStyle/>
          <a:p>
            <a:pPr>
              <a:lnSpc>
                <a:spcPts val="2626"/>
              </a:lnSpc>
            </a:pPr>
            <a:r>
              <a:rPr lang="en-US" sz="1875">
                <a:solidFill>
                  <a:srgbClr val="000000"/>
                </a:solidFill>
                <a:latin typeface="HK Grotesk Light"/>
              </a:rPr>
              <a:t>Any queries in filling the ppt reach us anytime </a:t>
            </a:r>
          </a:p>
        </p:txBody>
      </p:sp>
      <p:sp>
        <p:nvSpPr>
          <p:cNvPr name="Freeform 34" id="34"/>
          <p:cNvSpPr/>
          <p:nvPr/>
        </p:nvSpPr>
        <p:spPr>
          <a:xfrm flipH="false" flipV="false" rot="0">
            <a:off x="14436895" y="1146125"/>
            <a:ext cx="2946000" cy="970140"/>
          </a:xfrm>
          <a:custGeom>
            <a:avLst/>
            <a:gdLst/>
            <a:ahLst/>
            <a:cxnLst/>
            <a:rect r="r" b="b" t="t" l="l"/>
            <a:pathLst>
              <a:path h="970140" w="2946000">
                <a:moveTo>
                  <a:pt x="0" y="0"/>
                </a:moveTo>
                <a:lnTo>
                  <a:pt x="2946000" y="0"/>
                </a:lnTo>
                <a:lnTo>
                  <a:pt x="2946000" y="970140"/>
                </a:lnTo>
                <a:lnTo>
                  <a:pt x="0" y="970140"/>
                </a:lnTo>
                <a:lnTo>
                  <a:pt x="0" y="0"/>
                </a:lnTo>
                <a:close/>
              </a:path>
            </a:pathLst>
          </a:custGeom>
          <a:blipFill>
            <a:blip r:embed="rId15"/>
            <a:stretch>
              <a:fillRect l="-21938" t="-309781" r="-21938" b="0"/>
            </a:stretch>
          </a:blipFill>
        </p:spPr>
      </p:sp>
      <p:sp>
        <p:nvSpPr>
          <p:cNvPr name="Freeform 35" id="35"/>
          <p:cNvSpPr/>
          <p:nvPr/>
        </p:nvSpPr>
        <p:spPr>
          <a:xfrm flipH="false" flipV="false" rot="0">
            <a:off x="14436895" y="9003378"/>
            <a:ext cx="433488" cy="433488"/>
          </a:xfrm>
          <a:custGeom>
            <a:avLst/>
            <a:gdLst/>
            <a:ahLst/>
            <a:cxnLst/>
            <a:rect r="r" b="b" t="t" l="l"/>
            <a:pathLst>
              <a:path h="433488" w="433488">
                <a:moveTo>
                  <a:pt x="0" y="0"/>
                </a:moveTo>
                <a:lnTo>
                  <a:pt x="433489" y="0"/>
                </a:lnTo>
                <a:lnTo>
                  <a:pt x="433489" y="433488"/>
                </a:lnTo>
                <a:lnTo>
                  <a:pt x="0" y="43348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6" id="36"/>
          <p:cNvSpPr/>
          <p:nvPr/>
        </p:nvSpPr>
        <p:spPr>
          <a:xfrm flipH="false" flipV="false" rot="0">
            <a:off x="11167591" y="9003378"/>
            <a:ext cx="261784" cy="359223"/>
          </a:xfrm>
          <a:custGeom>
            <a:avLst/>
            <a:gdLst/>
            <a:ahLst/>
            <a:cxnLst/>
            <a:rect r="r" b="b" t="t" l="l"/>
            <a:pathLst>
              <a:path h="359223" w="261784">
                <a:moveTo>
                  <a:pt x="0" y="0"/>
                </a:moveTo>
                <a:lnTo>
                  <a:pt x="261784" y="0"/>
                </a:lnTo>
                <a:lnTo>
                  <a:pt x="261784" y="359223"/>
                </a:lnTo>
                <a:lnTo>
                  <a:pt x="0" y="35922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37" id="37"/>
          <p:cNvSpPr txBox="true"/>
          <p:nvPr/>
        </p:nvSpPr>
        <p:spPr>
          <a:xfrm rot="0">
            <a:off x="11753225" y="8984615"/>
            <a:ext cx="2361994" cy="363685"/>
          </a:xfrm>
          <a:prstGeom prst="rect">
            <a:avLst/>
          </a:prstGeom>
        </p:spPr>
        <p:txBody>
          <a:bodyPr anchor="t" rtlCol="false" tIns="0" lIns="0" bIns="0" rIns="0">
            <a:spAutoFit/>
          </a:bodyPr>
          <a:lstStyle/>
          <a:p>
            <a:pPr algn="just">
              <a:lnSpc>
                <a:spcPts val="3054"/>
              </a:lnSpc>
            </a:pPr>
            <a:r>
              <a:rPr lang="en-US" sz="2181">
                <a:solidFill>
                  <a:srgbClr val="000000"/>
                </a:solidFill>
                <a:latin typeface="Garet"/>
              </a:rPr>
              <a:t>+91 8925902116 </a:t>
            </a:r>
          </a:p>
        </p:txBody>
      </p:sp>
      <p:sp>
        <p:nvSpPr>
          <p:cNvPr name="TextBox 38" id="38"/>
          <p:cNvSpPr txBox="true"/>
          <p:nvPr/>
        </p:nvSpPr>
        <p:spPr>
          <a:xfrm rot="0">
            <a:off x="15117708" y="8965278"/>
            <a:ext cx="5349861" cy="363728"/>
          </a:xfrm>
          <a:prstGeom prst="rect">
            <a:avLst/>
          </a:prstGeom>
        </p:spPr>
        <p:txBody>
          <a:bodyPr anchor="t" rtlCol="false" tIns="0" lIns="0" bIns="0" rIns="0">
            <a:spAutoFit/>
          </a:bodyPr>
          <a:lstStyle/>
          <a:p>
            <a:pPr algn="just">
              <a:lnSpc>
                <a:spcPts val="3052"/>
              </a:lnSpc>
            </a:pPr>
            <a:r>
              <a:rPr lang="en-US" sz="2180">
                <a:solidFill>
                  <a:srgbClr val="000000"/>
                </a:solidFill>
                <a:latin typeface="Garet"/>
              </a:rPr>
              <a:t>+91 7904326057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56205" y="2464252"/>
            <a:ext cx="1734492" cy="1734492"/>
            <a:chOff x="0" y="0"/>
            <a:chExt cx="6350000" cy="6350000"/>
          </a:xfrm>
        </p:grpSpPr>
        <p:sp>
          <p:nvSpPr>
            <p:cNvPr name="Freeform 3" id="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sp>
        <p:nvSpPr>
          <p:cNvPr name="TextBox 4" id="4"/>
          <p:cNvSpPr txBox="true"/>
          <p:nvPr/>
        </p:nvSpPr>
        <p:spPr>
          <a:xfrm rot="0">
            <a:off x="8612377" y="1042987"/>
            <a:ext cx="8539893" cy="933450"/>
          </a:xfrm>
          <a:prstGeom prst="rect">
            <a:avLst/>
          </a:prstGeom>
        </p:spPr>
        <p:txBody>
          <a:bodyPr anchor="t" rtlCol="false" tIns="0" lIns="0" bIns="0" rIns="0">
            <a:spAutoFit/>
          </a:bodyPr>
          <a:lstStyle/>
          <a:p>
            <a:pPr algn="r">
              <a:lnSpc>
                <a:spcPts val="7319"/>
              </a:lnSpc>
            </a:pPr>
            <a:r>
              <a:rPr lang="en-US" sz="6099">
                <a:solidFill>
                  <a:srgbClr val="000000"/>
                </a:solidFill>
                <a:latin typeface="HK Grotesk Medium"/>
              </a:rPr>
              <a:t>Team members</a:t>
            </a:r>
          </a:p>
        </p:txBody>
      </p:sp>
      <p:grpSp>
        <p:nvGrpSpPr>
          <p:cNvPr name="Group 5" id="5"/>
          <p:cNvGrpSpPr/>
          <p:nvPr/>
        </p:nvGrpSpPr>
        <p:grpSpPr>
          <a:xfrm rot="0">
            <a:off x="8047643" y="2464252"/>
            <a:ext cx="1734492" cy="1734492"/>
            <a:chOff x="0" y="0"/>
            <a:chExt cx="6350000" cy="6350000"/>
          </a:xfrm>
        </p:grpSpPr>
        <p:sp>
          <p:nvSpPr>
            <p:cNvPr name="Freeform 6" id="6"/>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sp>
        <p:nvSpPr>
          <p:cNvPr name="TextBox 7" id="7"/>
          <p:cNvSpPr txBox="true"/>
          <p:nvPr/>
        </p:nvSpPr>
        <p:spPr>
          <a:xfrm rot="0">
            <a:off x="7378826" y="4511769"/>
            <a:ext cx="3072125" cy="535552"/>
          </a:xfrm>
          <a:prstGeom prst="rect">
            <a:avLst/>
          </a:prstGeom>
        </p:spPr>
        <p:txBody>
          <a:bodyPr anchor="t" rtlCol="false" tIns="0" lIns="0" bIns="0" rIns="0">
            <a:spAutoFit/>
          </a:bodyPr>
          <a:lstStyle/>
          <a:p>
            <a:pPr algn="ctr">
              <a:lnSpc>
                <a:spcPts val="4333"/>
              </a:lnSpc>
            </a:pPr>
            <a:r>
              <a:rPr lang="en-US" sz="3095">
                <a:solidFill>
                  <a:srgbClr val="000000"/>
                </a:solidFill>
                <a:latin typeface="HK Grotesk Medium"/>
              </a:rPr>
              <a:t>Team member3</a:t>
            </a:r>
          </a:p>
        </p:txBody>
      </p:sp>
      <p:sp>
        <p:nvSpPr>
          <p:cNvPr name="TextBox 8" id="8"/>
          <p:cNvSpPr txBox="true"/>
          <p:nvPr/>
        </p:nvSpPr>
        <p:spPr>
          <a:xfrm rot="0">
            <a:off x="7378826" y="5161618"/>
            <a:ext cx="3072125" cy="378927"/>
          </a:xfrm>
          <a:prstGeom prst="rect">
            <a:avLst/>
          </a:prstGeom>
        </p:spPr>
        <p:txBody>
          <a:bodyPr anchor="t" rtlCol="false" tIns="0" lIns="0" bIns="0" rIns="0">
            <a:spAutoFit/>
          </a:bodyPr>
          <a:lstStyle/>
          <a:p>
            <a:pPr algn="ctr">
              <a:lnSpc>
                <a:spcPts val="3095"/>
              </a:lnSpc>
            </a:pPr>
            <a:r>
              <a:rPr lang="en-US" sz="2210">
                <a:solidFill>
                  <a:srgbClr val="000000"/>
                </a:solidFill>
                <a:latin typeface="HK Grotesk Light"/>
              </a:rPr>
              <a:t>Full Name</a:t>
            </a:r>
          </a:p>
        </p:txBody>
      </p:sp>
      <p:grpSp>
        <p:nvGrpSpPr>
          <p:cNvPr name="Group 9" id="9"/>
          <p:cNvGrpSpPr/>
          <p:nvPr/>
        </p:nvGrpSpPr>
        <p:grpSpPr>
          <a:xfrm rot="0">
            <a:off x="11224542" y="2464252"/>
            <a:ext cx="1734492" cy="1734492"/>
            <a:chOff x="0" y="0"/>
            <a:chExt cx="6350000" cy="6350000"/>
          </a:xfrm>
        </p:grpSpPr>
        <p:sp>
          <p:nvSpPr>
            <p:cNvPr name="Freeform 10" id="10"/>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sp>
        <p:nvSpPr>
          <p:cNvPr name="TextBox 11" id="11"/>
          <p:cNvSpPr txBox="true"/>
          <p:nvPr/>
        </p:nvSpPr>
        <p:spPr>
          <a:xfrm rot="0">
            <a:off x="10555726" y="4511769"/>
            <a:ext cx="3072125" cy="535552"/>
          </a:xfrm>
          <a:prstGeom prst="rect">
            <a:avLst/>
          </a:prstGeom>
        </p:spPr>
        <p:txBody>
          <a:bodyPr anchor="t" rtlCol="false" tIns="0" lIns="0" bIns="0" rIns="0">
            <a:spAutoFit/>
          </a:bodyPr>
          <a:lstStyle/>
          <a:p>
            <a:pPr algn="ctr">
              <a:lnSpc>
                <a:spcPts val="4333"/>
              </a:lnSpc>
            </a:pPr>
            <a:r>
              <a:rPr lang="en-US" sz="3095">
                <a:solidFill>
                  <a:srgbClr val="000000"/>
                </a:solidFill>
                <a:latin typeface="HK Grotesk Medium"/>
              </a:rPr>
              <a:t>Team member4</a:t>
            </a:r>
          </a:p>
        </p:txBody>
      </p:sp>
      <p:sp>
        <p:nvSpPr>
          <p:cNvPr name="TextBox 12" id="12"/>
          <p:cNvSpPr txBox="true"/>
          <p:nvPr/>
        </p:nvSpPr>
        <p:spPr>
          <a:xfrm rot="0">
            <a:off x="10555726" y="5161618"/>
            <a:ext cx="3072125" cy="378927"/>
          </a:xfrm>
          <a:prstGeom prst="rect">
            <a:avLst/>
          </a:prstGeom>
        </p:spPr>
        <p:txBody>
          <a:bodyPr anchor="t" rtlCol="false" tIns="0" lIns="0" bIns="0" rIns="0">
            <a:spAutoFit/>
          </a:bodyPr>
          <a:lstStyle/>
          <a:p>
            <a:pPr algn="ctr">
              <a:lnSpc>
                <a:spcPts val="3095"/>
              </a:lnSpc>
            </a:pPr>
            <a:r>
              <a:rPr lang="en-US" sz="2210">
                <a:solidFill>
                  <a:srgbClr val="000000"/>
                </a:solidFill>
                <a:latin typeface="HK Grotesk Light"/>
              </a:rPr>
              <a:t>Full Name</a:t>
            </a:r>
          </a:p>
        </p:txBody>
      </p:sp>
      <p:sp>
        <p:nvSpPr>
          <p:cNvPr name="TextBox 13" id="13"/>
          <p:cNvSpPr txBox="true"/>
          <p:nvPr/>
        </p:nvSpPr>
        <p:spPr>
          <a:xfrm rot="0">
            <a:off x="14187389" y="4511769"/>
            <a:ext cx="3072125" cy="535552"/>
          </a:xfrm>
          <a:prstGeom prst="rect">
            <a:avLst/>
          </a:prstGeom>
        </p:spPr>
        <p:txBody>
          <a:bodyPr anchor="t" rtlCol="false" tIns="0" lIns="0" bIns="0" rIns="0">
            <a:spAutoFit/>
          </a:bodyPr>
          <a:lstStyle/>
          <a:p>
            <a:pPr algn="ctr">
              <a:lnSpc>
                <a:spcPts val="4333"/>
              </a:lnSpc>
            </a:pPr>
            <a:r>
              <a:rPr lang="en-US" sz="3095">
                <a:solidFill>
                  <a:srgbClr val="000000"/>
                </a:solidFill>
                <a:latin typeface="HK Grotesk Medium"/>
              </a:rPr>
              <a:t>Guide 1</a:t>
            </a:r>
          </a:p>
        </p:txBody>
      </p:sp>
      <p:sp>
        <p:nvSpPr>
          <p:cNvPr name="TextBox 14" id="14"/>
          <p:cNvSpPr txBox="true"/>
          <p:nvPr/>
        </p:nvSpPr>
        <p:spPr>
          <a:xfrm rot="0">
            <a:off x="14187389" y="5161618"/>
            <a:ext cx="3072125" cy="378927"/>
          </a:xfrm>
          <a:prstGeom prst="rect">
            <a:avLst/>
          </a:prstGeom>
        </p:spPr>
        <p:txBody>
          <a:bodyPr anchor="t" rtlCol="false" tIns="0" lIns="0" bIns="0" rIns="0">
            <a:spAutoFit/>
          </a:bodyPr>
          <a:lstStyle/>
          <a:p>
            <a:pPr algn="ctr">
              <a:lnSpc>
                <a:spcPts val="3095"/>
              </a:lnSpc>
            </a:pPr>
            <a:r>
              <a:rPr lang="en-US" sz="2210">
                <a:solidFill>
                  <a:srgbClr val="000000"/>
                </a:solidFill>
                <a:latin typeface="HK Grotesk Light"/>
              </a:rPr>
              <a:t>Guide Full Name</a:t>
            </a:r>
          </a:p>
        </p:txBody>
      </p:sp>
      <p:sp>
        <p:nvSpPr>
          <p:cNvPr name="AutoShape 15" id="15"/>
          <p:cNvSpPr/>
          <p:nvPr/>
        </p:nvSpPr>
        <p:spPr>
          <a:xfrm rot="0">
            <a:off x="0" y="8586168"/>
            <a:ext cx="18288000" cy="1700832"/>
          </a:xfrm>
          <a:prstGeom prst="rect">
            <a:avLst/>
          </a:prstGeom>
          <a:solidFill>
            <a:srgbClr val="129345"/>
          </a:solidFill>
        </p:spPr>
      </p:sp>
      <p:sp>
        <p:nvSpPr>
          <p:cNvPr name="Freeform 16" id="16"/>
          <p:cNvSpPr/>
          <p:nvPr/>
        </p:nvSpPr>
        <p:spPr>
          <a:xfrm flipH="true" flipV="true" rot="0">
            <a:off x="16590484" y="8586168"/>
            <a:ext cx="1697516" cy="1697516"/>
          </a:xfrm>
          <a:custGeom>
            <a:avLst/>
            <a:gdLst/>
            <a:ahLst/>
            <a:cxnLst/>
            <a:rect r="r" b="b" t="t" l="l"/>
            <a:pathLst>
              <a:path h="1697516" w="1697516">
                <a:moveTo>
                  <a:pt x="1697516" y="1697516"/>
                </a:moveTo>
                <a:lnTo>
                  <a:pt x="0" y="1697516"/>
                </a:lnTo>
                <a:lnTo>
                  <a:pt x="0" y="0"/>
                </a:lnTo>
                <a:lnTo>
                  <a:pt x="1697516" y="0"/>
                </a:lnTo>
                <a:lnTo>
                  <a:pt x="1697516" y="1697516"/>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5400000">
            <a:off x="682431" y="8586168"/>
            <a:ext cx="1663739" cy="1663739"/>
          </a:xfrm>
          <a:custGeom>
            <a:avLst/>
            <a:gdLst/>
            <a:ahLst/>
            <a:cxnLst/>
            <a:rect r="r" b="b" t="t" l="l"/>
            <a:pathLst>
              <a:path h="1663739" w="1663739">
                <a:moveTo>
                  <a:pt x="0" y="0"/>
                </a:moveTo>
                <a:lnTo>
                  <a:pt x="1663739" y="0"/>
                </a:lnTo>
                <a:lnTo>
                  <a:pt x="1663739" y="1663739"/>
                </a:lnTo>
                <a:lnTo>
                  <a:pt x="0" y="1663739"/>
                </a:lnTo>
                <a:lnTo>
                  <a:pt x="0" y="0"/>
                </a:lnTo>
                <a:close/>
              </a:path>
            </a:pathLst>
          </a:custGeom>
          <a:blipFill>
            <a:blip r:embed="rId4">
              <a:alphaModFix amt="16000"/>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true" rot="-5400000">
            <a:off x="8719835" y="9010547"/>
            <a:ext cx="1697516" cy="848758"/>
          </a:xfrm>
          <a:custGeom>
            <a:avLst/>
            <a:gdLst/>
            <a:ahLst/>
            <a:cxnLst/>
            <a:rect r="r" b="b" t="t" l="l"/>
            <a:pathLst>
              <a:path h="848758" w="1697516">
                <a:moveTo>
                  <a:pt x="0" y="848758"/>
                </a:moveTo>
                <a:lnTo>
                  <a:pt x="1697516" y="848758"/>
                </a:lnTo>
                <a:lnTo>
                  <a:pt x="1697516" y="0"/>
                </a:lnTo>
                <a:lnTo>
                  <a:pt x="0" y="0"/>
                </a:lnTo>
                <a:lnTo>
                  <a:pt x="0" y="848758"/>
                </a:lnTo>
                <a:close/>
              </a:path>
            </a:pathLst>
          </a:custGeom>
          <a:blipFill>
            <a:blip r:embed="rId6">
              <a:alphaModFix amt="16000"/>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5400000">
            <a:off x="7870649" y="9010547"/>
            <a:ext cx="1697516" cy="848758"/>
          </a:xfrm>
          <a:custGeom>
            <a:avLst/>
            <a:gdLst/>
            <a:ahLst/>
            <a:cxnLst/>
            <a:rect r="r" b="b" t="t" l="l"/>
            <a:pathLst>
              <a:path h="848758" w="1697516">
                <a:moveTo>
                  <a:pt x="0" y="0"/>
                </a:moveTo>
                <a:lnTo>
                  <a:pt x="1697516" y="0"/>
                </a:lnTo>
                <a:lnTo>
                  <a:pt x="1697516" y="848758"/>
                </a:lnTo>
                <a:lnTo>
                  <a:pt x="0" y="848758"/>
                </a:lnTo>
                <a:lnTo>
                  <a:pt x="0" y="0"/>
                </a:lnTo>
                <a:close/>
              </a:path>
            </a:pathLst>
          </a:custGeom>
          <a:blipFill>
            <a:blip r:embed="rId6">
              <a:alphaModFix amt="16000"/>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6532723" y="8586168"/>
            <a:ext cx="1762305" cy="1762305"/>
          </a:xfrm>
          <a:custGeom>
            <a:avLst/>
            <a:gdLst/>
            <a:ahLst/>
            <a:cxnLst/>
            <a:rect r="r" b="b" t="t" l="l"/>
            <a:pathLst>
              <a:path h="1762305" w="1762305">
                <a:moveTo>
                  <a:pt x="0" y="0"/>
                </a:moveTo>
                <a:lnTo>
                  <a:pt x="1762305" y="0"/>
                </a:lnTo>
                <a:lnTo>
                  <a:pt x="1762305" y="1762305"/>
                </a:lnTo>
                <a:lnTo>
                  <a:pt x="0" y="1762305"/>
                </a:lnTo>
                <a:lnTo>
                  <a:pt x="0" y="0"/>
                </a:lnTo>
                <a:close/>
              </a:path>
            </a:pathLst>
          </a:custGeom>
          <a:blipFill>
            <a:blip r:embed="rId8">
              <a:alphaModFix amt="16000"/>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true" flipV="false" rot="0">
            <a:off x="14828178" y="8586168"/>
            <a:ext cx="1762305" cy="1762305"/>
          </a:xfrm>
          <a:custGeom>
            <a:avLst/>
            <a:gdLst/>
            <a:ahLst/>
            <a:cxnLst/>
            <a:rect r="r" b="b" t="t" l="l"/>
            <a:pathLst>
              <a:path h="1762305" w="1762305">
                <a:moveTo>
                  <a:pt x="1762306" y="0"/>
                </a:moveTo>
                <a:lnTo>
                  <a:pt x="0" y="0"/>
                </a:lnTo>
                <a:lnTo>
                  <a:pt x="0" y="1762305"/>
                </a:lnTo>
                <a:lnTo>
                  <a:pt x="1762306" y="1762305"/>
                </a:lnTo>
                <a:lnTo>
                  <a:pt x="1762306" y="0"/>
                </a:lnTo>
                <a:close/>
              </a:path>
            </a:pathLst>
          </a:custGeom>
          <a:blipFill>
            <a:blip r:embed="rId10">
              <a:alphaModFix amt="19999"/>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11690488" y="8555431"/>
            <a:ext cx="1762305" cy="1762305"/>
          </a:xfrm>
          <a:custGeom>
            <a:avLst/>
            <a:gdLst/>
            <a:ahLst/>
            <a:cxnLst/>
            <a:rect r="r" b="b" t="t" l="l"/>
            <a:pathLst>
              <a:path h="1762305" w="1762305">
                <a:moveTo>
                  <a:pt x="0" y="0"/>
                </a:moveTo>
                <a:lnTo>
                  <a:pt x="1762305" y="0"/>
                </a:lnTo>
                <a:lnTo>
                  <a:pt x="1762305" y="1762306"/>
                </a:lnTo>
                <a:lnTo>
                  <a:pt x="0" y="1762306"/>
                </a:lnTo>
                <a:lnTo>
                  <a:pt x="0" y="0"/>
                </a:lnTo>
                <a:close/>
              </a:path>
            </a:pathLst>
          </a:custGeom>
          <a:blipFill>
            <a:blip r:embed="rId12">
              <a:alphaModFix amt="16000"/>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0">
            <a:off x="9992972" y="8555431"/>
            <a:ext cx="1697516" cy="1697516"/>
          </a:xfrm>
          <a:custGeom>
            <a:avLst/>
            <a:gdLst/>
            <a:ahLst/>
            <a:cxnLst/>
            <a:rect r="r" b="b" t="t" l="l"/>
            <a:pathLst>
              <a:path h="1697516" w="1697516">
                <a:moveTo>
                  <a:pt x="0" y="0"/>
                </a:moveTo>
                <a:lnTo>
                  <a:pt x="1697516" y="0"/>
                </a:lnTo>
                <a:lnTo>
                  <a:pt x="1697516" y="1697517"/>
                </a:lnTo>
                <a:lnTo>
                  <a:pt x="0" y="1697517"/>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AutoShape 24" id="24"/>
          <p:cNvSpPr/>
          <p:nvPr/>
        </p:nvSpPr>
        <p:spPr>
          <a:xfrm rot="0">
            <a:off x="13452793" y="9479092"/>
            <a:ext cx="1366959" cy="307422"/>
          </a:xfrm>
          <a:prstGeom prst="rect">
            <a:avLst/>
          </a:prstGeom>
          <a:solidFill>
            <a:srgbClr val="129345">
              <a:alpha val="15686"/>
            </a:srgbClr>
          </a:solidFill>
        </p:spPr>
      </p:sp>
      <p:sp>
        <p:nvSpPr>
          <p:cNvPr name="AutoShape 25" id="25"/>
          <p:cNvSpPr/>
          <p:nvPr/>
        </p:nvSpPr>
        <p:spPr>
          <a:xfrm rot="0">
            <a:off x="13452793" y="9021865"/>
            <a:ext cx="1366959" cy="307422"/>
          </a:xfrm>
          <a:prstGeom prst="rect">
            <a:avLst/>
          </a:prstGeom>
          <a:solidFill>
            <a:srgbClr val="129345">
              <a:alpha val="15686"/>
            </a:srgbClr>
          </a:solidFill>
        </p:spPr>
      </p:sp>
      <p:sp>
        <p:nvSpPr>
          <p:cNvPr name="AutoShape 26" id="26"/>
          <p:cNvSpPr/>
          <p:nvPr/>
        </p:nvSpPr>
        <p:spPr>
          <a:xfrm rot="0">
            <a:off x="2346170" y="8603194"/>
            <a:ext cx="1658020" cy="1666780"/>
          </a:xfrm>
          <a:prstGeom prst="rect">
            <a:avLst/>
          </a:prstGeom>
          <a:solidFill>
            <a:srgbClr val="129345">
              <a:alpha val="15686"/>
            </a:srgbClr>
          </a:solidFill>
        </p:spPr>
      </p:sp>
      <p:sp>
        <p:nvSpPr>
          <p:cNvPr name="AutoShape 27" id="27"/>
          <p:cNvSpPr/>
          <p:nvPr/>
        </p:nvSpPr>
        <p:spPr>
          <a:xfrm rot="0">
            <a:off x="2821948" y="9121157"/>
            <a:ext cx="686146" cy="630854"/>
          </a:xfrm>
          <a:prstGeom prst="rect">
            <a:avLst/>
          </a:prstGeom>
          <a:solidFill>
            <a:srgbClr val="129345"/>
          </a:solidFill>
        </p:spPr>
      </p:sp>
      <p:sp>
        <p:nvSpPr>
          <p:cNvPr name="Freeform 28" id="28"/>
          <p:cNvSpPr/>
          <p:nvPr/>
        </p:nvSpPr>
        <p:spPr>
          <a:xfrm flipH="false" flipV="false" rot="0">
            <a:off x="4037157" y="8569142"/>
            <a:ext cx="1700832" cy="1700832"/>
          </a:xfrm>
          <a:custGeom>
            <a:avLst/>
            <a:gdLst/>
            <a:ahLst/>
            <a:cxnLst/>
            <a:rect r="r" b="b" t="t" l="l"/>
            <a:pathLst>
              <a:path h="1700832" w="1700832">
                <a:moveTo>
                  <a:pt x="0" y="0"/>
                </a:moveTo>
                <a:lnTo>
                  <a:pt x="1700832" y="0"/>
                </a:lnTo>
                <a:lnTo>
                  <a:pt x="1700832" y="1700832"/>
                </a:lnTo>
                <a:lnTo>
                  <a:pt x="0" y="1700832"/>
                </a:lnTo>
                <a:lnTo>
                  <a:pt x="0" y="0"/>
                </a:lnTo>
                <a:close/>
              </a:path>
            </a:pathLst>
          </a:custGeom>
          <a:blipFill>
            <a:blip r:embed="rId14">
              <a:alphaModFix amt="16000"/>
              <a:extLst>
                <a:ext uri="{96DAC541-7B7A-43D3-8B79-37D633B846F1}">
                  <asvg:svgBlip xmlns:asvg="http://schemas.microsoft.com/office/drawing/2016/SVG/main" r:embed="rId15"/>
                </a:ext>
              </a:extLst>
            </a:blip>
            <a:stretch>
              <a:fillRect l="0" t="0" r="0" b="0"/>
            </a:stretch>
          </a:blipFill>
        </p:spPr>
      </p:sp>
      <p:sp>
        <p:nvSpPr>
          <p:cNvPr name="Freeform 29" id="29"/>
          <p:cNvSpPr/>
          <p:nvPr/>
        </p:nvSpPr>
        <p:spPr>
          <a:xfrm flipH="false" flipV="false" rot="0">
            <a:off x="5737989" y="8586168"/>
            <a:ext cx="832929" cy="1663739"/>
          </a:xfrm>
          <a:custGeom>
            <a:avLst/>
            <a:gdLst/>
            <a:ahLst/>
            <a:cxnLst/>
            <a:rect r="r" b="b" t="t" l="l"/>
            <a:pathLst>
              <a:path h="1663739" w="832929">
                <a:moveTo>
                  <a:pt x="0" y="0"/>
                </a:moveTo>
                <a:lnTo>
                  <a:pt x="832929" y="0"/>
                </a:lnTo>
                <a:lnTo>
                  <a:pt x="832929" y="1663739"/>
                </a:lnTo>
                <a:lnTo>
                  <a:pt x="0" y="1663739"/>
                </a:lnTo>
                <a:lnTo>
                  <a:pt x="0" y="0"/>
                </a:lnTo>
                <a:close/>
              </a:path>
            </a:pathLst>
          </a:custGeom>
          <a:blipFill>
            <a:blip r:embed="rId16">
              <a:alphaModFix amt="18000"/>
              <a:extLst>
                <a:ext uri="{96DAC541-7B7A-43D3-8B79-37D633B846F1}">
                  <asvg:svgBlip xmlns:asvg="http://schemas.microsoft.com/office/drawing/2016/SVG/main" r:embed="rId17"/>
                </a:ext>
              </a:extLst>
            </a:blip>
            <a:stretch>
              <a:fillRect l="0" t="0" r="0" b="0"/>
            </a:stretch>
          </a:blipFill>
        </p:spPr>
      </p:sp>
      <p:sp>
        <p:nvSpPr>
          <p:cNvPr name="AutoShape 30" id="30"/>
          <p:cNvSpPr/>
          <p:nvPr/>
        </p:nvSpPr>
        <p:spPr>
          <a:xfrm rot="0">
            <a:off x="-9525" y="8586168"/>
            <a:ext cx="686146" cy="743120"/>
          </a:xfrm>
          <a:prstGeom prst="rect">
            <a:avLst/>
          </a:prstGeom>
          <a:solidFill>
            <a:srgbClr val="129345">
              <a:alpha val="15686"/>
            </a:srgbClr>
          </a:solidFill>
        </p:spPr>
      </p:sp>
      <p:grpSp>
        <p:nvGrpSpPr>
          <p:cNvPr name="Group 31" id="31"/>
          <p:cNvGrpSpPr/>
          <p:nvPr/>
        </p:nvGrpSpPr>
        <p:grpSpPr>
          <a:xfrm rot="0">
            <a:off x="1697730" y="2464252"/>
            <a:ext cx="1734492" cy="1734492"/>
            <a:chOff x="0" y="0"/>
            <a:chExt cx="6350000" cy="6350000"/>
          </a:xfrm>
        </p:grpSpPr>
        <p:sp>
          <p:nvSpPr>
            <p:cNvPr name="Freeform 32" id="32"/>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sp>
        <p:nvSpPr>
          <p:cNvPr name="TextBox 33" id="33"/>
          <p:cNvSpPr txBox="true"/>
          <p:nvPr/>
        </p:nvSpPr>
        <p:spPr>
          <a:xfrm rot="0">
            <a:off x="1028914" y="4511769"/>
            <a:ext cx="3072125" cy="535552"/>
          </a:xfrm>
          <a:prstGeom prst="rect">
            <a:avLst/>
          </a:prstGeom>
        </p:spPr>
        <p:txBody>
          <a:bodyPr anchor="t" rtlCol="false" tIns="0" lIns="0" bIns="0" rIns="0">
            <a:spAutoFit/>
          </a:bodyPr>
          <a:lstStyle/>
          <a:p>
            <a:pPr algn="ctr">
              <a:lnSpc>
                <a:spcPts val="4333"/>
              </a:lnSpc>
            </a:pPr>
            <a:r>
              <a:rPr lang="en-US" sz="3095">
                <a:solidFill>
                  <a:srgbClr val="000000"/>
                </a:solidFill>
                <a:latin typeface="HK Grotesk Medium"/>
              </a:rPr>
              <a:t>Team Leader</a:t>
            </a:r>
          </a:p>
        </p:txBody>
      </p:sp>
      <p:sp>
        <p:nvSpPr>
          <p:cNvPr name="TextBox 34" id="34"/>
          <p:cNvSpPr txBox="true"/>
          <p:nvPr/>
        </p:nvSpPr>
        <p:spPr>
          <a:xfrm rot="0">
            <a:off x="1028914" y="5161618"/>
            <a:ext cx="3072125" cy="378927"/>
          </a:xfrm>
          <a:prstGeom prst="rect">
            <a:avLst/>
          </a:prstGeom>
        </p:spPr>
        <p:txBody>
          <a:bodyPr anchor="t" rtlCol="false" tIns="0" lIns="0" bIns="0" rIns="0">
            <a:spAutoFit/>
          </a:bodyPr>
          <a:lstStyle/>
          <a:p>
            <a:pPr algn="ctr">
              <a:lnSpc>
                <a:spcPts val="3095"/>
              </a:lnSpc>
            </a:pPr>
            <a:r>
              <a:rPr lang="en-US" sz="2210">
                <a:solidFill>
                  <a:srgbClr val="000000"/>
                </a:solidFill>
                <a:latin typeface="HK Grotesk Light"/>
              </a:rPr>
              <a:t>Full Name</a:t>
            </a:r>
          </a:p>
        </p:txBody>
      </p:sp>
      <p:grpSp>
        <p:nvGrpSpPr>
          <p:cNvPr name="Group 35" id="35"/>
          <p:cNvGrpSpPr/>
          <p:nvPr/>
        </p:nvGrpSpPr>
        <p:grpSpPr>
          <a:xfrm rot="0">
            <a:off x="4870743" y="2464252"/>
            <a:ext cx="1734492" cy="1734492"/>
            <a:chOff x="0" y="0"/>
            <a:chExt cx="6350000" cy="6350000"/>
          </a:xfrm>
        </p:grpSpPr>
        <p:sp>
          <p:nvSpPr>
            <p:cNvPr name="Freeform 36" id="36"/>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solidFill>
              <a:srgbClr val="000000">
                <a:alpha val="0"/>
              </a:srgbClr>
            </a:solidFill>
            <a:ln w="12700">
              <a:solidFill>
                <a:srgbClr val="000000"/>
              </a:solidFill>
            </a:ln>
          </p:spPr>
        </p:sp>
      </p:grpSp>
      <p:sp>
        <p:nvSpPr>
          <p:cNvPr name="TextBox 37" id="37"/>
          <p:cNvSpPr txBox="true"/>
          <p:nvPr/>
        </p:nvSpPr>
        <p:spPr>
          <a:xfrm rot="0">
            <a:off x="4201926" y="4511769"/>
            <a:ext cx="3072125" cy="535552"/>
          </a:xfrm>
          <a:prstGeom prst="rect">
            <a:avLst/>
          </a:prstGeom>
        </p:spPr>
        <p:txBody>
          <a:bodyPr anchor="t" rtlCol="false" tIns="0" lIns="0" bIns="0" rIns="0">
            <a:spAutoFit/>
          </a:bodyPr>
          <a:lstStyle/>
          <a:p>
            <a:pPr algn="ctr">
              <a:lnSpc>
                <a:spcPts val="4333"/>
              </a:lnSpc>
            </a:pPr>
            <a:r>
              <a:rPr lang="en-US" sz="3095">
                <a:solidFill>
                  <a:srgbClr val="000000"/>
                </a:solidFill>
                <a:latin typeface="HK Grotesk Medium"/>
              </a:rPr>
              <a:t>Team member2</a:t>
            </a:r>
          </a:p>
        </p:txBody>
      </p:sp>
      <p:sp>
        <p:nvSpPr>
          <p:cNvPr name="TextBox 38" id="38"/>
          <p:cNvSpPr txBox="true"/>
          <p:nvPr/>
        </p:nvSpPr>
        <p:spPr>
          <a:xfrm rot="0">
            <a:off x="4201926" y="5161618"/>
            <a:ext cx="3072125" cy="378927"/>
          </a:xfrm>
          <a:prstGeom prst="rect">
            <a:avLst/>
          </a:prstGeom>
        </p:spPr>
        <p:txBody>
          <a:bodyPr anchor="t" rtlCol="false" tIns="0" lIns="0" bIns="0" rIns="0">
            <a:spAutoFit/>
          </a:bodyPr>
          <a:lstStyle/>
          <a:p>
            <a:pPr algn="ctr">
              <a:lnSpc>
                <a:spcPts val="3095"/>
              </a:lnSpc>
            </a:pPr>
            <a:r>
              <a:rPr lang="en-US" sz="2210">
                <a:solidFill>
                  <a:srgbClr val="000000"/>
                </a:solidFill>
                <a:latin typeface="HK Grotesk Light"/>
              </a:rPr>
              <a:t>Full Name</a:t>
            </a:r>
          </a:p>
        </p:txBody>
      </p:sp>
      <p:sp>
        <p:nvSpPr>
          <p:cNvPr name="TextBox 39" id="39"/>
          <p:cNvSpPr txBox="true"/>
          <p:nvPr/>
        </p:nvSpPr>
        <p:spPr>
          <a:xfrm rot="0">
            <a:off x="1028700" y="5873245"/>
            <a:ext cx="2136321" cy="1654810"/>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Role in project: </a:t>
            </a:r>
          </a:p>
          <a:p>
            <a:pPr>
              <a:lnSpc>
                <a:spcPts val="2239"/>
              </a:lnSpc>
            </a:pPr>
            <a:r>
              <a:rPr lang="en-US" sz="1599">
                <a:solidFill>
                  <a:srgbClr val="000000"/>
                </a:solidFill>
                <a:latin typeface="HK Grotesk Light"/>
              </a:rPr>
              <a:t>One thing you love about yourself:</a:t>
            </a:r>
          </a:p>
          <a:p>
            <a:pPr>
              <a:lnSpc>
                <a:spcPts val="2239"/>
              </a:lnSpc>
            </a:pPr>
            <a:r>
              <a:rPr lang="en-US" sz="1599">
                <a:solidFill>
                  <a:srgbClr val="000000"/>
                </a:solidFill>
                <a:latin typeface="HK Grotesk Light"/>
              </a:rPr>
              <a:t>Father&amp;Mother’s Occupation:</a:t>
            </a:r>
          </a:p>
          <a:p>
            <a:pPr>
              <a:lnSpc>
                <a:spcPts val="2239"/>
              </a:lnSpc>
            </a:pPr>
            <a:r>
              <a:rPr lang="en-US" sz="1599">
                <a:solidFill>
                  <a:srgbClr val="000000"/>
                </a:solidFill>
                <a:latin typeface="HK Grotesk Light"/>
              </a:rPr>
              <a:t>Sibling Occupation:</a:t>
            </a:r>
          </a:p>
        </p:txBody>
      </p:sp>
      <p:sp>
        <p:nvSpPr>
          <p:cNvPr name="TextBox 40" id="40"/>
          <p:cNvSpPr txBox="true"/>
          <p:nvPr/>
        </p:nvSpPr>
        <p:spPr>
          <a:xfrm rot="0">
            <a:off x="4201926" y="5873245"/>
            <a:ext cx="2136321" cy="1654810"/>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Role in project: </a:t>
            </a:r>
          </a:p>
          <a:p>
            <a:pPr>
              <a:lnSpc>
                <a:spcPts val="2239"/>
              </a:lnSpc>
            </a:pPr>
            <a:r>
              <a:rPr lang="en-US" sz="1599">
                <a:solidFill>
                  <a:srgbClr val="000000"/>
                </a:solidFill>
                <a:latin typeface="HK Grotesk Light"/>
              </a:rPr>
              <a:t>One thing you love about yourself:</a:t>
            </a:r>
          </a:p>
          <a:p>
            <a:pPr>
              <a:lnSpc>
                <a:spcPts val="2239"/>
              </a:lnSpc>
            </a:pPr>
            <a:r>
              <a:rPr lang="en-US" sz="1599">
                <a:solidFill>
                  <a:srgbClr val="000000"/>
                </a:solidFill>
                <a:latin typeface="HK Grotesk Light"/>
              </a:rPr>
              <a:t>Father&amp;Mother’s Occupation:</a:t>
            </a:r>
          </a:p>
          <a:p>
            <a:pPr>
              <a:lnSpc>
                <a:spcPts val="2239"/>
              </a:lnSpc>
            </a:pPr>
            <a:r>
              <a:rPr lang="en-US" sz="1599">
                <a:solidFill>
                  <a:srgbClr val="000000"/>
                </a:solidFill>
                <a:latin typeface="HK Grotesk Light"/>
              </a:rPr>
              <a:t>Sibling Occupation:</a:t>
            </a:r>
          </a:p>
        </p:txBody>
      </p:sp>
      <p:sp>
        <p:nvSpPr>
          <p:cNvPr name="TextBox 41" id="41"/>
          <p:cNvSpPr txBox="true"/>
          <p:nvPr/>
        </p:nvSpPr>
        <p:spPr>
          <a:xfrm rot="0">
            <a:off x="7274051" y="5873245"/>
            <a:ext cx="2136321" cy="1654810"/>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Role in project: </a:t>
            </a:r>
          </a:p>
          <a:p>
            <a:pPr>
              <a:lnSpc>
                <a:spcPts val="2239"/>
              </a:lnSpc>
            </a:pPr>
            <a:r>
              <a:rPr lang="en-US" sz="1599">
                <a:solidFill>
                  <a:srgbClr val="000000"/>
                </a:solidFill>
                <a:latin typeface="HK Grotesk Light"/>
              </a:rPr>
              <a:t>One thing you love about yourself:</a:t>
            </a:r>
          </a:p>
          <a:p>
            <a:pPr>
              <a:lnSpc>
                <a:spcPts val="2239"/>
              </a:lnSpc>
            </a:pPr>
            <a:r>
              <a:rPr lang="en-US" sz="1599">
                <a:solidFill>
                  <a:srgbClr val="000000"/>
                </a:solidFill>
                <a:latin typeface="HK Grotesk Light"/>
              </a:rPr>
              <a:t>Father&amp;Mother’s Occupation:</a:t>
            </a:r>
          </a:p>
          <a:p>
            <a:pPr>
              <a:lnSpc>
                <a:spcPts val="2239"/>
              </a:lnSpc>
            </a:pPr>
            <a:r>
              <a:rPr lang="en-US" sz="1599">
                <a:solidFill>
                  <a:srgbClr val="000000"/>
                </a:solidFill>
                <a:latin typeface="HK Grotesk Light"/>
              </a:rPr>
              <a:t>Sibling Occupation:</a:t>
            </a:r>
          </a:p>
        </p:txBody>
      </p:sp>
      <p:sp>
        <p:nvSpPr>
          <p:cNvPr name="TextBox 42" id="42"/>
          <p:cNvSpPr txBox="true"/>
          <p:nvPr/>
        </p:nvSpPr>
        <p:spPr>
          <a:xfrm rot="0">
            <a:off x="10555726" y="5873245"/>
            <a:ext cx="2136321" cy="1654810"/>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Role in project: </a:t>
            </a:r>
          </a:p>
          <a:p>
            <a:pPr>
              <a:lnSpc>
                <a:spcPts val="2239"/>
              </a:lnSpc>
            </a:pPr>
            <a:r>
              <a:rPr lang="en-US" sz="1599">
                <a:solidFill>
                  <a:srgbClr val="000000"/>
                </a:solidFill>
                <a:latin typeface="HK Grotesk Light"/>
              </a:rPr>
              <a:t>One thing you love about yourself:</a:t>
            </a:r>
          </a:p>
          <a:p>
            <a:pPr>
              <a:lnSpc>
                <a:spcPts val="2239"/>
              </a:lnSpc>
            </a:pPr>
            <a:r>
              <a:rPr lang="en-US" sz="1599">
                <a:solidFill>
                  <a:srgbClr val="000000"/>
                </a:solidFill>
                <a:latin typeface="HK Grotesk Light"/>
              </a:rPr>
              <a:t>Father&amp;Mother’s Occupation:</a:t>
            </a:r>
          </a:p>
          <a:p>
            <a:pPr>
              <a:lnSpc>
                <a:spcPts val="2239"/>
              </a:lnSpc>
            </a:pPr>
            <a:r>
              <a:rPr lang="en-US" sz="1599">
                <a:solidFill>
                  <a:srgbClr val="000000"/>
                </a:solidFill>
                <a:latin typeface="HK Grotesk Light"/>
              </a:rPr>
              <a:t>Sibling Occupation:</a:t>
            </a:r>
          </a:p>
        </p:txBody>
      </p:sp>
      <p:sp>
        <p:nvSpPr>
          <p:cNvPr name="TextBox 43" id="43"/>
          <p:cNvSpPr txBox="true"/>
          <p:nvPr/>
        </p:nvSpPr>
        <p:spPr>
          <a:xfrm rot="0">
            <a:off x="14187389" y="5873245"/>
            <a:ext cx="2136321" cy="13785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Qualification:</a:t>
            </a:r>
          </a:p>
          <a:p>
            <a:pPr>
              <a:lnSpc>
                <a:spcPts val="2239"/>
              </a:lnSpc>
            </a:pPr>
            <a:r>
              <a:rPr lang="en-US" sz="1599">
                <a:solidFill>
                  <a:srgbClr val="000000"/>
                </a:solidFill>
                <a:latin typeface="HK Grotesk Light"/>
              </a:rPr>
              <a:t>One thing you love about yourself:</a:t>
            </a:r>
          </a:p>
          <a:p>
            <a:pPr>
              <a:lnSpc>
                <a:spcPts val="2239"/>
              </a:lnSpc>
            </a:pPr>
            <a:r>
              <a:rPr lang="en-US" sz="1599">
                <a:solidFill>
                  <a:srgbClr val="000000"/>
                </a:solidFill>
                <a:latin typeface="HK Grotesk Light"/>
              </a:rPr>
              <a:t>Years of experience:</a:t>
            </a:r>
          </a:p>
          <a:p>
            <a:pPr>
              <a:lnSpc>
                <a:spcPts val="2239"/>
              </a:lnSpc>
            </a:pPr>
            <a:r>
              <a:rPr lang="en-US" sz="1599">
                <a:solidFill>
                  <a:srgbClr val="000000"/>
                </a:solidFill>
                <a:latin typeface="HK Grotesk Light"/>
              </a:rPr>
              <a:t>Domains of expertise:</a:t>
            </a:r>
          </a:p>
        </p:txBody>
      </p:sp>
      <p:sp>
        <p:nvSpPr>
          <p:cNvPr name="TextBox 44" id="44"/>
          <p:cNvSpPr txBox="true"/>
          <p:nvPr/>
        </p:nvSpPr>
        <p:spPr>
          <a:xfrm rot="0">
            <a:off x="1028700" y="7947155"/>
            <a:ext cx="13272731" cy="382270"/>
          </a:xfrm>
          <a:prstGeom prst="rect">
            <a:avLst/>
          </a:prstGeom>
        </p:spPr>
        <p:txBody>
          <a:bodyPr anchor="t" rtlCol="false" tIns="0" lIns="0" bIns="0" rIns="0">
            <a:spAutoFit/>
          </a:bodyPr>
          <a:lstStyle/>
          <a:p>
            <a:pPr>
              <a:lnSpc>
                <a:spcPts val="3079"/>
              </a:lnSpc>
            </a:pPr>
            <a:r>
              <a:rPr lang="en-US" sz="2199">
                <a:solidFill>
                  <a:srgbClr val="000000"/>
                </a:solidFill>
                <a:latin typeface="HK Grotesk Medium"/>
              </a:rPr>
              <a:t>Mention Names of your Senior’s here:  (If you chose their old thesis for your project under Hack from Senior)</a:t>
            </a:r>
          </a:p>
        </p:txBody>
      </p:sp>
      <p:sp>
        <p:nvSpPr>
          <p:cNvPr name="Freeform 45" id="45"/>
          <p:cNvSpPr/>
          <p:nvPr/>
        </p:nvSpPr>
        <p:spPr>
          <a:xfrm flipH="false" flipV="false" rot="0">
            <a:off x="756061" y="723212"/>
            <a:ext cx="1708316" cy="1229413"/>
          </a:xfrm>
          <a:custGeom>
            <a:avLst/>
            <a:gdLst/>
            <a:ahLst/>
            <a:cxnLst/>
            <a:rect r="r" b="b" t="t" l="l"/>
            <a:pathLst>
              <a:path h="1229413" w="1708316">
                <a:moveTo>
                  <a:pt x="0" y="0"/>
                </a:moveTo>
                <a:lnTo>
                  <a:pt x="1708316" y="0"/>
                </a:lnTo>
                <a:lnTo>
                  <a:pt x="1708316" y="1229413"/>
                </a:lnTo>
                <a:lnTo>
                  <a:pt x="0" y="1229413"/>
                </a:lnTo>
                <a:lnTo>
                  <a:pt x="0" y="0"/>
                </a:lnTo>
                <a:close/>
              </a:path>
            </a:pathLst>
          </a:custGeom>
          <a:blipFill>
            <a:blip r:embed="rId18"/>
            <a:stretch>
              <a:fillRect l="0" t="0" r="0" b="-30327"/>
            </a:stretch>
          </a:blipFill>
        </p:spPr>
      </p:sp>
      <p:sp>
        <p:nvSpPr>
          <p:cNvPr name="Freeform 46" id="46"/>
          <p:cNvSpPr/>
          <p:nvPr/>
        </p:nvSpPr>
        <p:spPr>
          <a:xfrm flipH="false" flipV="false" rot="0">
            <a:off x="1847365" y="1136278"/>
            <a:ext cx="1708316" cy="562562"/>
          </a:xfrm>
          <a:custGeom>
            <a:avLst/>
            <a:gdLst/>
            <a:ahLst/>
            <a:cxnLst/>
            <a:rect r="r" b="b" t="t" l="l"/>
            <a:pathLst>
              <a:path h="562562" w="1708316">
                <a:moveTo>
                  <a:pt x="0" y="0"/>
                </a:moveTo>
                <a:lnTo>
                  <a:pt x="1708317" y="0"/>
                </a:lnTo>
                <a:lnTo>
                  <a:pt x="1708317" y="562562"/>
                </a:lnTo>
                <a:lnTo>
                  <a:pt x="0" y="562562"/>
                </a:lnTo>
                <a:lnTo>
                  <a:pt x="0" y="0"/>
                </a:lnTo>
                <a:close/>
              </a:path>
            </a:pathLst>
          </a:custGeom>
          <a:blipFill>
            <a:blip r:embed="rId18"/>
            <a:stretch>
              <a:fillRect l="-21938" t="-309781" r="-21938"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3504" y="-5"/>
            <a:ext cx="2558233" cy="10287000"/>
          </a:xfrm>
          <a:prstGeom prst="rect">
            <a:avLst/>
          </a:prstGeom>
          <a:solidFill>
            <a:srgbClr val="129345"/>
          </a:solidFill>
        </p:spPr>
      </p:sp>
      <p:sp>
        <p:nvSpPr>
          <p:cNvPr name="AutoShape 3" id="3"/>
          <p:cNvSpPr/>
          <p:nvPr/>
        </p:nvSpPr>
        <p:spPr>
          <a:xfrm rot="0">
            <a:off x="-103504" y="-5"/>
            <a:ext cx="2558233" cy="2571750"/>
          </a:xfrm>
          <a:prstGeom prst="rect">
            <a:avLst/>
          </a:prstGeom>
          <a:solidFill>
            <a:srgbClr val="129345">
              <a:alpha val="15686"/>
            </a:srgbClr>
          </a:solidFill>
        </p:spPr>
      </p:sp>
      <p:sp>
        <p:nvSpPr>
          <p:cNvPr name="AutoShape 4" id="4"/>
          <p:cNvSpPr/>
          <p:nvPr/>
        </p:nvSpPr>
        <p:spPr>
          <a:xfrm rot="0">
            <a:off x="630596" y="799184"/>
            <a:ext cx="1058686" cy="973373"/>
          </a:xfrm>
          <a:prstGeom prst="rect">
            <a:avLst/>
          </a:prstGeom>
          <a:solidFill>
            <a:srgbClr val="129345"/>
          </a:solidFill>
        </p:spPr>
      </p:sp>
      <p:sp>
        <p:nvSpPr>
          <p:cNvPr name="Freeform 5" id="5"/>
          <p:cNvSpPr/>
          <p:nvPr/>
        </p:nvSpPr>
        <p:spPr>
          <a:xfrm flipH="false" flipV="false" rot="0">
            <a:off x="-103504" y="5143495"/>
            <a:ext cx="2558233" cy="2558233"/>
          </a:xfrm>
          <a:custGeom>
            <a:avLst/>
            <a:gdLst/>
            <a:ahLst/>
            <a:cxnLst/>
            <a:rect r="r" b="b" t="t" l="l"/>
            <a:pathLst>
              <a:path h="2558233" w="2558233">
                <a:moveTo>
                  <a:pt x="0" y="0"/>
                </a:moveTo>
                <a:lnTo>
                  <a:pt x="2558233" y="0"/>
                </a:lnTo>
                <a:lnTo>
                  <a:pt x="2558233" y="2558233"/>
                </a:lnTo>
                <a:lnTo>
                  <a:pt x="0" y="2558233"/>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1168" y="2571745"/>
            <a:ext cx="2535896" cy="2535896"/>
          </a:xfrm>
          <a:custGeom>
            <a:avLst/>
            <a:gdLst/>
            <a:ahLst/>
            <a:cxnLst/>
            <a:rect r="r" b="b" t="t" l="l"/>
            <a:pathLst>
              <a:path h="2535896" w="2535896">
                <a:moveTo>
                  <a:pt x="0" y="0"/>
                </a:moveTo>
                <a:lnTo>
                  <a:pt x="2535897" y="0"/>
                </a:lnTo>
                <a:lnTo>
                  <a:pt x="2535897" y="2535897"/>
                </a:lnTo>
                <a:lnTo>
                  <a:pt x="0" y="2535897"/>
                </a:lnTo>
                <a:lnTo>
                  <a:pt x="0" y="0"/>
                </a:lnTo>
                <a:close/>
              </a:path>
            </a:pathLst>
          </a:custGeom>
          <a:blipFill>
            <a:blip r:embed="rId4">
              <a:alphaModFix amt="16000"/>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134852" y="7697414"/>
            <a:ext cx="2589581" cy="2589581"/>
          </a:xfrm>
          <a:custGeom>
            <a:avLst/>
            <a:gdLst/>
            <a:ahLst/>
            <a:cxnLst/>
            <a:rect r="r" b="b" t="t" l="l"/>
            <a:pathLst>
              <a:path h="2589581" w="2589581">
                <a:moveTo>
                  <a:pt x="2589581" y="0"/>
                </a:moveTo>
                <a:lnTo>
                  <a:pt x="0" y="0"/>
                </a:lnTo>
                <a:lnTo>
                  <a:pt x="0" y="2589581"/>
                </a:lnTo>
                <a:lnTo>
                  <a:pt x="2589581" y="2589581"/>
                </a:lnTo>
                <a:lnTo>
                  <a:pt x="2589581" y="0"/>
                </a:lnTo>
                <a:close/>
              </a:path>
            </a:pathLst>
          </a:custGeom>
          <a:blipFill>
            <a:blip r:embed="rId6">
              <a:alphaModFix amt="16000"/>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519623" y="2100258"/>
            <a:ext cx="10022569" cy="933450"/>
          </a:xfrm>
          <a:prstGeom prst="rect">
            <a:avLst/>
          </a:prstGeom>
        </p:spPr>
        <p:txBody>
          <a:bodyPr anchor="t" rtlCol="false" tIns="0" lIns="0" bIns="0" rIns="0">
            <a:spAutoFit/>
          </a:bodyPr>
          <a:lstStyle/>
          <a:p>
            <a:pPr>
              <a:lnSpc>
                <a:spcPts val="7319"/>
              </a:lnSpc>
            </a:pPr>
            <a:r>
              <a:rPr lang="en-US" sz="6099">
                <a:solidFill>
                  <a:srgbClr val="000000"/>
                </a:solidFill>
                <a:latin typeface="HK Grotesk Medium"/>
              </a:rPr>
              <a:t>SDG Impact</a:t>
            </a:r>
          </a:p>
        </p:txBody>
      </p:sp>
      <p:sp>
        <p:nvSpPr>
          <p:cNvPr name="TextBox 9" id="9"/>
          <p:cNvSpPr txBox="true"/>
          <p:nvPr/>
        </p:nvSpPr>
        <p:spPr>
          <a:xfrm rot="0">
            <a:off x="3537129" y="3314695"/>
            <a:ext cx="12154857" cy="2286000"/>
          </a:xfrm>
          <a:prstGeom prst="rect">
            <a:avLst/>
          </a:prstGeom>
        </p:spPr>
        <p:txBody>
          <a:bodyPr anchor="t" rtlCol="false" tIns="0" lIns="0" bIns="0" rIns="0">
            <a:spAutoFit/>
          </a:bodyPr>
          <a:lstStyle/>
          <a:p>
            <a:pPr>
              <a:lnSpc>
                <a:spcPts val="3000"/>
              </a:lnSpc>
            </a:pPr>
            <a:r>
              <a:rPr lang="en-US" sz="2500">
                <a:solidFill>
                  <a:srgbClr val="000000"/>
                </a:solidFill>
                <a:latin typeface="HK Grotesk Light"/>
              </a:rPr>
              <a:t>Include how big is the impact of your technology/solution to the benefit of people, planet and economy. Try to include numbers to show the impact.</a:t>
            </a:r>
          </a:p>
          <a:p>
            <a:pPr>
              <a:lnSpc>
                <a:spcPts val="3000"/>
              </a:lnSpc>
            </a:pPr>
          </a:p>
          <a:p>
            <a:pPr>
              <a:lnSpc>
                <a:spcPts val="3000"/>
              </a:lnSpc>
            </a:pPr>
          </a:p>
          <a:p>
            <a:pPr>
              <a:lnSpc>
                <a:spcPts val="3000"/>
              </a:lnSpc>
            </a:pPr>
          </a:p>
          <a:p>
            <a:pPr>
              <a:lnSpc>
                <a:spcPts val="2999"/>
              </a:lnSpc>
            </a:pPr>
            <a:r>
              <a:rPr lang="en-US" sz="2499">
                <a:solidFill>
                  <a:srgbClr val="000000"/>
                </a:solidFill>
                <a:latin typeface="HK Grotesk Light"/>
              </a:rPr>
              <a:t>Simply tick the Sustainable development goals that fit to your proposed solution</a:t>
            </a:r>
          </a:p>
        </p:txBody>
      </p:sp>
      <p:grpSp>
        <p:nvGrpSpPr>
          <p:cNvPr name="Group 10" id="10"/>
          <p:cNvGrpSpPr/>
          <p:nvPr/>
        </p:nvGrpSpPr>
        <p:grpSpPr>
          <a:xfrm rot="0">
            <a:off x="3519623" y="6016576"/>
            <a:ext cx="13739677" cy="3241724"/>
            <a:chOff x="0" y="0"/>
            <a:chExt cx="18319569" cy="4322299"/>
          </a:xfrm>
        </p:grpSpPr>
        <p:sp>
          <p:nvSpPr>
            <p:cNvPr name="Freeform 11" id="11"/>
            <p:cNvSpPr/>
            <p:nvPr/>
          </p:nvSpPr>
          <p:spPr>
            <a:xfrm flipH="false" flipV="false" rot="0">
              <a:off x="0"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5534157" y="426968"/>
              <a:ext cx="1706365" cy="1706365"/>
            </a:xfrm>
            <a:custGeom>
              <a:avLst/>
              <a:gdLst/>
              <a:ahLst/>
              <a:cxnLst/>
              <a:rect r="r" b="b" t="t" l="l"/>
              <a:pathLst>
                <a:path h="1706365" w="1706365">
                  <a:moveTo>
                    <a:pt x="0" y="0"/>
                  </a:moveTo>
                  <a:lnTo>
                    <a:pt x="1706366" y="0"/>
                  </a:lnTo>
                  <a:lnTo>
                    <a:pt x="1706366" y="1706365"/>
                  </a:lnTo>
                  <a:lnTo>
                    <a:pt x="0" y="17063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2926932"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7378428" y="2615933"/>
              <a:ext cx="1706365" cy="1706365"/>
            </a:xfrm>
            <a:custGeom>
              <a:avLst/>
              <a:gdLst/>
              <a:ahLst/>
              <a:cxnLst/>
              <a:rect r="r" b="b" t="t" l="l"/>
              <a:pathLst>
                <a:path h="1706365" w="1706365">
                  <a:moveTo>
                    <a:pt x="0" y="0"/>
                  </a:moveTo>
                  <a:lnTo>
                    <a:pt x="1706365" y="0"/>
                  </a:lnTo>
                  <a:lnTo>
                    <a:pt x="1706365" y="1706366"/>
                  </a:lnTo>
                  <a:lnTo>
                    <a:pt x="0" y="170636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5535310" y="2615933"/>
              <a:ext cx="1706365" cy="1706365"/>
            </a:xfrm>
            <a:custGeom>
              <a:avLst/>
              <a:gdLst/>
              <a:ahLst/>
              <a:cxnLst/>
              <a:rect r="r" b="b" t="t" l="l"/>
              <a:pathLst>
                <a:path h="1706365" w="1706365">
                  <a:moveTo>
                    <a:pt x="0" y="0"/>
                  </a:moveTo>
                  <a:lnTo>
                    <a:pt x="1706366" y="0"/>
                  </a:lnTo>
                  <a:lnTo>
                    <a:pt x="1706366" y="1706366"/>
                  </a:lnTo>
                  <a:lnTo>
                    <a:pt x="0" y="170636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0">
              <a:off x="1853642" y="2615933"/>
              <a:ext cx="1706365" cy="1706365"/>
            </a:xfrm>
            <a:custGeom>
              <a:avLst/>
              <a:gdLst/>
              <a:ahLst/>
              <a:cxnLst/>
              <a:rect r="r" b="b" t="t" l="l"/>
              <a:pathLst>
                <a:path h="1706365" w="1706365">
                  <a:moveTo>
                    <a:pt x="0" y="0"/>
                  </a:moveTo>
                  <a:lnTo>
                    <a:pt x="1706365" y="0"/>
                  </a:lnTo>
                  <a:lnTo>
                    <a:pt x="1706365" y="1706366"/>
                  </a:lnTo>
                  <a:lnTo>
                    <a:pt x="0" y="170636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0">
              <a:off x="3697251"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0">
              <a:off x="3692156" y="2615933"/>
              <a:ext cx="1706365" cy="1706365"/>
            </a:xfrm>
            <a:custGeom>
              <a:avLst/>
              <a:gdLst/>
              <a:ahLst/>
              <a:cxnLst/>
              <a:rect r="r" b="b" t="t" l="l"/>
              <a:pathLst>
                <a:path h="1706365" w="1706365">
                  <a:moveTo>
                    <a:pt x="0" y="0"/>
                  </a:moveTo>
                  <a:lnTo>
                    <a:pt x="1706366" y="0"/>
                  </a:lnTo>
                  <a:lnTo>
                    <a:pt x="1706366" y="1706366"/>
                  </a:lnTo>
                  <a:lnTo>
                    <a:pt x="0" y="170636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9" id="19"/>
            <p:cNvSpPr/>
            <p:nvPr/>
          </p:nvSpPr>
          <p:spPr>
            <a:xfrm flipH="false" flipV="false" rot="0">
              <a:off x="9226739" y="2615933"/>
              <a:ext cx="1706365" cy="1706365"/>
            </a:xfrm>
            <a:custGeom>
              <a:avLst/>
              <a:gdLst/>
              <a:ahLst/>
              <a:cxnLst/>
              <a:rect r="r" b="b" t="t" l="l"/>
              <a:pathLst>
                <a:path h="1706365" w="1706365">
                  <a:moveTo>
                    <a:pt x="0" y="0"/>
                  </a:moveTo>
                  <a:lnTo>
                    <a:pt x="1706365" y="0"/>
                  </a:lnTo>
                  <a:lnTo>
                    <a:pt x="1706365" y="1706366"/>
                  </a:lnTo>
                  <a:lnTo>
                    <a:pt x="0" y="170636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0" id="20"/>
            <p:cNvSpPr/>
            <p:nvPr/>
          </p:nvSpPr>
          <p:spPr>
            <a:xfrm flipH="false" flipV="false" rot="0">
              <a:off x="11088418"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1" id="21"/>
            <p:cNvSpPr/>
            <p:nvPr/>
          </p:nvSpPr>
          <p:spPr>
            <a:xfrm flipH="false" flipV="false" rot="0">
              <a:off x="9234776"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2" id="22"/>
            <p:cNvSpPr/>
            <p:nvPr/>
          </p:nvSpPr>
          <p:spPr>
            <a:xfrm flipH="false" flipV="false" rot="0">
              <a:off x="14770086"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3" id="23"/>
            <p:cNvSpPr/>
            <p:nvPr/>
          </p:nvSpPr>
          <p:spPr>
            <a:xfrm flipH="false" flipV="false" rot="0">
              <a:off x="7386465"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24" id="24"/>
            <p:cNvSpPr/>
            <p:nvPr/>
          </p:nvSpPr>
          <p:spPr>
            <a:xfrm flipH="false" flipV="false" rot="0">
              <a:off x="1853642"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25" id="25"/>
            <p:cNvSpPr/>
            <p:nvPr/>
          </p:nvSpPr>
          <p:spPr>
            <a:xfrm flipH="false" flipV="false" rot="0">
              <a:off x="16613204" y="426968"/>
              <a:ext cx="1706365" cy="1706365"/>
            </a:xfrm>
            <a:custGeom>
              <a:avLst/>
              <a:gdLst/>
              <a:ahLst/>
              <a:cxnLst/>
              <a:rect r="r" b="b" t="t" l="l"/>
              <a:pathLst>
                <a:path h="1706365" w="1706365">
                  <a:moveTo>
                    <a:pt x="0" y="0"/>
                  </a:moveTo>
                  <a:lnTo>
                    <a:pt x="1706365" y="0"/>
                  </a:lnTo>
                  <a:lnTo>
                    <a:pt x="1706365" y="1706365"/>
                  </a:lnTo>
                  <a:lnTo>
                    <a:pt x="0" y="1706365"/>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6" id="26"/>
            <p:cNvSpPr/>
            <p:nvPr/>
          </p:nvSpPr>
          <p:spPr>
            <a:xfrm flipH="false" flipV="false" rot="0">
              <a:off x="0" y="2615933"/>
              <a:ext cx="1706365" cy="1706365"/>
            </a:xfrm>
            <a:custGeom>
              <a:avLst/>
              <a:gdLst/>
              <a:ahLst/>
              <a:cxnLst/>
              <a:rect r="r" b="b" t="t" l="l"/>
              <a:pathLst>
                <a:path h="1706365" w="1706365">
                  <a:moveTo>
                    <a:pt x="0" y="0"/>
                  </a:moveTo>
                  <a:lnTo>
                    <a:pt x="1706365" y="0"/>
                  </a:lnTo>
                  <a:lnTo>
                    <a:pt x="1706365" y="1706366"/>
                  </a:lnTo>
                  <a:lnTo>
                    <a:pt x="0" y="1706366"/>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7" id="27"/>
            <p:cNvSpPr/>
            <p:nvPr/>
          </p:nvSpPr>
          <p:spPr>
            <a:xfrm flipH="false" flipV="false" rot="0">
              <a:off x="11080381" y="2615933"/>
              <a:ext cx="1706365" cy="1706365"/>
            </a:xfrm>
            <a:custGeom>
              <a:avLst/>
              <a:gdLst/>
              <a:ahLst/>
              <a:cxnLst/>
              <a:rect r="r" b="b" t="t" l="l"/>
              <a:pathLst>
                <a:path h="1706365" w="1706365">
                  <a:moveTo>
                    <a:pt x="0" y="0"/>
                  </a:moveTo>
                  <a:lnTo>
                    <a:pt x="1706365" y="0"/>
                  </a:lnTo>
                  <a:lnTo>
                    <a:pt x="1706365" y="1706366"/>
                  </a:lnTo>
                  <a:lnTo>
                    <a:pt x="0" y="1706366"/>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8" id="28"/>
            <p:cNvSpPr/>
            <p:nvPr/>
          </p:nvSpPr>
          <p:spPr>
            <a:xfrm flipH="false" flipV="false" rot="0">
              <a:off x="12918895" y="2753910"/>
              <a:ext cx="5384600" cy="1430413"/>
            </a:xfrm>
            <a:custGeom>
              <a:avLst/>
              <a:gdLst/>
              <a:ahLst/>
              <a:cxnLst/>
              <a:rect r="r" b="b" t="t" l="l"/>
              <a:pathLst>
                <a:path h="1430413" w="5384600">
                  <a:moveTo>
                    <a:pt x="0" y="0"/>
                  </a:moveTo>
                  <a:lnTo>
                    <a:pt x="5384600" y="0"/>
                  </a:lnTo>
                  <a:lnTo>
                    <a:pt x="5384600" y="1430412"/>
                  </a:lnTo>
                  <a:lnTo>
                    <a:pt x="0" y="1430412"/>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9" id="29"/>
            <p:cNvSpPr/>
            <p:nvPr/>
          </p:nvSpPr>
          <p:spPr>
            <a:xfrm flipH="false" flipV="false" rot="0">
              <a:off x="0"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0" id="30"/>
            <p:cNvSpPr/>
            <p:nvPr/>
          </p:nvSpPr>
          <p:spPr>
            <a:xfrm flipH="false" flipV="false" rot="0">
              <a:off x="1883225" y="0"/>
              <a:ext cx="263330" cy="263330"/>
            </a:xfrm>
            <a:custGeom>
              <a:avLst/>
              <a:gdLst/>
              <a:ahLst/>
              <a:cxnLst/>
              <a:rect r="r" b="b" t="t" l="l"/>
              <a:pathLst>
                <a:path h="263330" w="263330">
                  <a:moveTo>
                    <a:pt x="0" y="0"/>
                  </a:moveTo>
                  <a:lnTo>
                    <a:pt x="263329" y="0"/>
                  </a:lnTo>
                  <a:lnTo>
                    <a:pt x="263329"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1" id="31"/>
            <p:cNvSpPr/>
            <p:nvPr/>
          </p:nvSpPr>
          <p:spPr>
            <a:xfrm flipH="false" flipV="false" rot="0">
              <a:off x="3693869"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2" id="32"/>
            <p:cNvSpPr/>
            <p:nvPr/>
          </p:nvSpPr>
          <p:spPr>
            <a:xfrm flipH="false" flipV="false" rot="0">
              <a:off x="5582799"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3" id="33"/>
            <p:cNvSpPr/>
            <p:nvPr/>
          </p:nvSpPr>
          <p:spPr>
            <a:xfrm flipH="false" flipV="false" rot="0">
              <a:off x="7395529" y="0"/>
              <a:ext cx="263330" cy="263330"/>
            </a:xfrm>
            <a:custGeom>
              <a:avLst/>
              <a:gdLst/>
              <a:ahLst/>
              <a:cxnLst/>
              <a:rect r="r" b="b" t="t" l="l"/>
              <a:pathLst>
                <a:path h="263330" w="263330">
                  <a:moveTo>
                    <a:pt x="0" y="0"/>
                  </a:moveTo>
                  <a:lnTo>
                    <a:pt x="263329" y="0"/>
                  </a:lnTo>
                  <a:lnTo>
                    <a:pt x="263329"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4" id="34"/>
            <p:cNvSpPr/>
            <p:nvPr/>
          </p:nvSpPr>
          <p:spPr>
            <a:xfrm flipH="false" flipV="false" rot="0">
              <a:off x="9284458"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5" id="35"/>
            <p:cNvSpPr/>
            <p:nvPr/>
          </p:nvSpPr>
          <p:spPr>
            <a:xfrm flipH="false" flipV="false" rot="0">
              <a:off x="11097188"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6" id="36"/>
            <p:cNvSpPr/>
            <p:nvPr/>
          </p:nvSpPr>
          <p:spPr>
            <a:xfrm flipH="false" flipV="false" rot="0">
              <a:off x="12986118" y="0"/>
              <a:ext cx="263330" cy="263330"/>
            </a:xfrm>
            <a:custGeom>
              <a:avLst/>
              <a:gdLst/>
              <a:ahLst/>
              <a:cxnLst/>
              <a:rect r="r" b="b" t="t" l="l"/>
              <a:pathLst>
                <a:path h="263330" w="263330">
                  <a:moveTo>
                    <a:pt x="0" y="0"/>
                  </a:moveTo>
                  <a:lnTo>
                    <a:pt x="263329" y="0"/>
                  </a:lnTo>
                  <a:lnTo>
                    <a:pt x="263329"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7" id="37"/>
            <p:cNvSpPr/>
            <p:nvPr/>
          </p:nvSpPr>
          <p:spPr>
            <a:xfrm flipH="false" flipV="false" rot="0">
              <a:off x="14798847"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8" id="38"/>
            <p:cNvSpPr/>
            <p:nvPr/>
          </p:nvSpPr>
          <p:spPr>
            <a:xfrm flipH="false" flipV="false" rot="0">
              <a:off x="16687777" y="0"/>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39" id="39"/>
            <p:cNvSpPr/>
            <p:nvPr/>
          </p:nvSpPr>
          <p:spPr>
            <a:xfrm flipH="false" flipV="false" rot="0">
              <a:off x="0" y="224296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0" id="40"/>
            <p:cNvSpPr/>
            <p:nvPr/>
          </p:nvSpPr>
          <p:spPr>
            <a:xfrm flipH="false" flipV="false" rot="0">
              <a:off x="1853642" y="224296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1" id="41"/>
            <p:cNvSpPr/>
            <p:nvPr/>
          </p:nvSpPr>
          <p:spPr>
            <a:xfrm flipH="false" flipV="false" rot="0">
              <a:off x="3704472" y="2242968"/>
              <a:ext cx="263330" cy="263330"/>
            </a:xfrm>
            <a:custGeom>
              <a:avLst/>
              <a:gdLst/>
              <a:ahLst/>
              <a:cxnLst/>
              <a:rect r="r" b="b" t="t" l="l"/>
              <a:pathLst>
                <a:path h="263330" w="263330">
                  <a:moveTo>
                    <a:pt x="0" y="0"/>
                  </a:moveTo>
                  <a:lnTo>
                    <a:pt x="263329" y="0"/>
                  </a:lnTo>
                  <a:lnTo>
                    <a:pt x="263329"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2" id="42"/>
            <p:cNvSpPr/>
            <p:nvPr/>
          </p:nvSpPr>
          <p:spPr>
            <a:xfrm flipH="false" flipV="false" rot="0">
              <a:off x="5582799" y="224296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3" id="43"/>
            <p:cNvSpPr/>
            <p:nvPr/>
          </p:nvSpPr>
          <p:spPr>
            <a:xfrm flipH="false" flipV="false" rot="0">
              <a:off x="7395529" y="2242968"/>
              <a:ext cx="263330" cy="263330"/>
            </a:xfrm>
            <a:custGeom>
              <a:avLst/>
              <a:gdLst/>
              <a:ahLst/>
              <a:cxnLst/>
              <a:rect r="r" b="b" t="t" l="l"/>
              <a:pathLst>
                <a:path h="263330" w="263330">
                  <a:moveTo>
                    <a:pt x="0" y="0"/>
                  </a:moveTo>
                  <a:lnTo>
                    <a:pt x="263329" y="0"/>
                  </a:lnTo>
                  <a:lnTo>
                    <a:pt x="263329"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4" id="44"/>
            <p:cNvSpPr/>
            <p:nvPr/>
          </p:nvSpPr>
          <p:spPr>
            <a:xfrm flipH="false" flipV="false" rot="0">
              <a:off x="9284458" y="224296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45" id="45"/>
            <p:cNvSpPr/>
            <p:nvPr/>
          </p:nvSpPr>
          <p:spPr>
            <a:xfrm flipH="false" flipV="false" rot="0">
              <a:off x="11097188" y="224296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grpSp>
      <p:sp>
        <p:nvSpPr>
          <p:cNvPr name="Freeform 46" id="46"/>
          <p:cNvSpPr/>
          <p:nvPr/>
        </p:nvSpPr>
        <p:spPr>
          <a:xfrm flipH="false" flipV="false" rot="0">
            <a:off x="14459679" y="1028700"/>
            <a:ext cx="1708316" cy="1229413"/>
          </a:xfrm>
          <a:custGeom>
            <a:avLst/>
            <a:gdLst/>
            <a:ahLst/>
            <a:cxnLst/>
            <a:rect r="r" b="b" t="t" l="l"/>
            <a:pathLst>
              <a:path h="1229413" w="1708316">
                <a:moveTo>
                  <a:pt x="0" y="0"/>
                </a:moveTo>
                <a:lnTo>
                  <a:pt x="1708317" y="0"/>
                </a:lnTo>
                <a:lnTo>
                  <a:pt x="1708317" y="1229413"/>
                </a:lnTo>
                <a:lnTo>
                  <a:pt x="0" y="1229413"/>
                </a:lnTo>
                <a:lnTo>
                  <a:pt x="0" y="0"/>
                </a:lnTo>
                <a:close/>
              </a:path>
            </a:pathLst>
          </a:custGeom>
          <a:blipFill>
            <a:blip r:embed="rId46"/>
            <a:stretch>
              <a:fillRect l="0" t="0" r="0" b="-30327"/>
            </a:stretch>
          </a:blipFill>
        </p:spPr>
      </p:sp>
      <p:sp>
        <p:nvSpPr>
          <p:cNvPr name="Freeform 47" id="47"/>
          <p:cNvSpPr/>
          <p:nvPr/>
        </p:nvSpPr>
        <p:spPr>
          <a:xfrm flipH="false" flipV="false" rot="0">
            <a:off x="15550984" y="1441766"/>
            <a:ext cx="1708316" cy="562562"/>
          </a:xfrm>
          <a:custGeom>
            <a:avLst/>
            <a:gdLst/>
            <a:ahLst/>
            <a:cxnLst/>
            <a:rect r="r" b="b" t="t" l="l"/>
            <a:pathLst>
              <a:path h="562562" w="1708316">
                <a:moveTo>
                  <a:pt x="0" y="0"/>
                </a:moveTo>
                <a:lnTo>
                  <a:pt x="1708316" y="0"/>
                </a:lnTo>
                <a:lnTo>
                  <a:pt x="1708316" y="562562"/>
                </a:lnTo>
                <a:lnTo>
                  <a:pt x="0" y="562562"/>
                </a:lnTo>
                <a:lnTo>
                  <a:pt x="0" y="0"/>
                </a:lnTo>
                <a:close/>
              </a:path>
            </a:pathLst>
          </a:custGeom>
          <a:blipFill>
            <a:blip r:embed="rId46"/>
            <a:stretch>
              <a:fillRect l="-21938" t="-309781" r="-21938"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18288000" cy="1672980"/>
          </a:xfrm>
          <a:prstGeom prst="rect">
            <a:avLst/>
          </a:prstGeom>
          <a:solidFill>
            <a:srgbClr val="129345"/>
          </a:solidFill>
        </p:spPr>
      </p:sp>
      <p:sp>
        <p:nvSpPr>
          <p:cNvPr name="Freeform 3" id="3"/>
          <p:cNvSpPr/>
          <p:nvPr/>
        </p:nvSpPr>
        <p:spPr>
          <a:xfrm flipH="false" flipV="false" rot="0">
            <a:off x="11730251" y="1693703"/>
            <a:ext cx="6560304" cy="8593297"/>
          </a:xfrm>
          <a:custGeom>
            <a:avLst/>
            <a:gdLst/>
            <a:ahLst/>
            <a:cxnLst/>
            <a:rect r="r" b="b" t="t" l="l"/>
            <a:pathLst>
              <a:path h="8593297" w="6560304">
                <a:moveTo>
                  <a:pt x="0" y="0"/>
                </a:moveTo>
                <a:lnTo>
                  <a:pt x="6560304" y="0"/>
                </a:lnTo>
                <a:lnTo>
                  <a:pt x="6560304" y="8593297"/>
                </a:lnTo>
                <a:lnTo>
                  <a:pt x="0" y="8593297"/>
                </a:lnTo>
                <a:lnTo>
                  <a:pt x="0" y="0"/>
                </a:lnTo>
                <a:close/>
              </a:path>
            </a:pathLst>
          </a:custGeom>
          <a:blipFill>
            <a:blip r:embed="rId2"/>
            <a:stretch>
              <a:fillRect l="-95458" t="-1043" r="-3200" b="0"/>
            </a:stretch>
          </a:blipFill>
        </p:spPr>
      </p:sp>
      <p:sp>
        <p:nvSpPr>
          <p:cNvPr name="Freeform 4" id="4"/>
          <p:cNvSpPr/>
          <p:nvPr/>
        </p:nvSpPr>
        <p:spPr>
          <a:xfrm flipH="false" flipV="true" rot="-5400000">
            <a:off x="15392089" y="443665"/>
            <a:ext cx="1654807" cy="827403"/>
          </a:xfrm>
          <a:custGeom>
            <a:avLst/>
            <a:gdLst/>
            <a:ahLst/>
            <a:cxnLst/>
            <a:rect r="r" b="b" t="t" l="l"/>
            <a:pathLst>
              <a:path h="827403" w="1654807">
                <a:moveTo>
                  <a:pt x="0" y="827403"/>
                </a:moveTo>
                <a:lnTo>
                  <a:pt x="1654806" y="827403"/>
                </a:lnTo>
                <a:lnTo>
                  <a:pt x="1654806" y="0"/>
                </a:lnTo>
                <a:lnTo>
                  <a:pt x="0" y="0"/>
                </a:lnTo>
                <a:lnTo>
                  <a:pt x="0" y="827403"/>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4564269" y="443665"/>
            <a:ext cx="1654807" cy="827403"/>
          </a:xfrm>
          <a:custGeom>
            <a:avLst/>
            <a:gdLst/>
            <a:ahLst/>
            <a:cxnLst/>
            <a:rect r="r" b="b" t="t" l="l"/>
            <a:pathLst>
              <a:path h="827403" w="1654807">
                <a:moveTo>
                  <a:pt x="0" y="0"/>
                </a:moveTo>
                <a:lnTo>
                  <a:pt x="1654806" y="0"/>
                </a:lnTo>
                <a:lnTo>
                  <a:pt x="1654806" y="827403"/>
                </a:lnTo>
                <a:lnTo>
                  <a:pt x="0" y="827403"/>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6633193" y="0"/>
            <a:ext cx="1654807" cy="1654807"/>
          </a:xfrm>
          <a:custGeom>
            <a:avLst/>
            <a:gdLst/>
            <a:ahLst/>
            <a:cxnLst/>
            <a:rect r="r" b="b" t="t" l="l"/>
            <a:pathLst>
              <a:path h="1654807" w="1654807">
                <a:moveTo>
                  <a:pt x="0" y="0"/>
                </a:moveTo>
                <a:lnTo>
                  <a:pt x="1654807" y="0"/>
                </a:lnTo>
                <a:lnTo>
                  <a:pt x="1654807" y="1654807"/>
                </a:lnTo>
                <a:lnTo>
                  <a:pt x="0" y="1654807"/>
                </a:lnTo>
                <a:lnTo>
                  <a:pt x="0" y="0"/>
                </a:lnTo>
                <a:close/>
              </a:path>
            </a:pathLst>
          </a:custGeom>
          <a:blipFill>
            <a:blip r:embed="rId5">
              <a:alphaModFix amt="16000"/>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4145041" y="29963"/>
            <a:ext cx="832929" cy="1663739"/>
          </a:xfrm>
          <a:custGeom>
            <a:avLst/>
            <a:gdLst/>
            <a:ahLst/>
            <a:cxnLst/>
            <a:rect r="r" b="b" t="t" l="l"/>
            <a:pathLst>
              <a:path h="1663739" w="832929">
                <a:moveTo>
                  <a:pt x="0" y="0"/>
                </a:moveTo>
                <a:lnTo>
                  <a:pt x="832929" y="0"/>
                </a:lnTo>
                <a:lnTo>
                  <a:pt x="832929" y="1663740"/>
                </a:lnTo>
                <a:lnTo>
                  <a:pt x="0" y="1663740"/>
                </a:lnTo>
                <a:lnTo>
                  <a:pt x="0" y="0"/>
                </a:lnTo>
                <a:close/>
              </a:path>
            </a:pathLst>
          </a:custGeom>
          <a:blipFill>
            <a:blip r:embed="rId7">
              <a:alphaModFix amt="18000"/>
              <a:extLst>
                <a:ext uri="{96DAC541-7B7A-43D3-8B79-37D633B846F1}">
                  <asvg:svgBlip xmlns:asvg="http://schemas.microsoft.com/office/drawing/2016/SVG/main" r:embed="rId8"/>
                </a:ext>
              </a:extLst>
            </a:blip>
            <a:stretch>
              <a:fillRect l="0" t="0" r="0" b="0"/>
            </a:stretch>
          </a:blipFill>
        </p:spPr>
      </p:sp>
      <p:sp>
        <p:nvSpPr>
          <p:cNvPr name="AutoShape 8" id="8"/>
          <p:cNvSpPr/>
          <p:nvPr/>
        </p:nvSpPr>
        <p:spPr>
          <a:xfrm rot="0">
            <a:off x="9168476" y="17990"/>
            <a:ext cx="1658020" cy="1666780"/>
          </a:xfrm>
          <a:prstGeom prst="rect">
            <a:avLst/>
          </a:prstGeom>
          <a:solidFill>
            <a:srgbClr val="129345">
              <a:alpha val="15686"/>
            </a:srgbClr>
          </a:solidFill>
        </p:spPr>
      </p:sp>
      <p:sp>
        <p:nvSpPr>
          <p:cNvPr name="AutoShape 9" id="9"/>
          <p:cNvSpPr/>
          <p:nvPr/>
        </p:nvSpPr>
        <p:spPr>
          <a:xfrm rot="0">
            <a:off x="9644254" y="535953"/>
            <a:ext cx="686146" cy="630854"/>
          </a:xfrm>
          <a:prstGeom prst="rect">
            <a:avLst/>
          </a:prstGeom>
          <a:solidFill>
            <a:srgbClr val="129345"/>
          </a:solidFill>
        </p:spPr>
      </p:sp>
      <p:sp>
        <p:nvSpPr>
          <p:cNvPr name="Freeform 10" id="10"/>
          <p:cNvSpPr/>
          <p:nvPr/>
        </p:nvSpPr>
        <p:spPr>
          <a:xfrm flipH="true" flipV="false" rot="0">
            <a:off x="10826495" y="-8933"/>
            <a:ext cx="1663739" cy="1663739"/>
          </a:xfrm>
          <a:custGeom>
            <a:avLst/>
            <a:gdLst/>
            <a:ahLst/>
            <a:cxnLst/>
            <a:rect r="r" b="b" t="t" l="l"/>
            <a:pathLst>
              <a:path h="1663739" w="1663739">
                <a:moveTo>
                  <a:pt x="1663739" y="0"/>
                </a:moveTo>
                <a:lnTo>
                  <a:pt x="0" y="0"/>
                </a:lnTo>
                <a:lnTo>
                  <a:pt x="0" y="1663740"/>
                </a:lnTo>
                <a:lnTo>
                  <a:pt x="1663739" y="1663740"/>
                </a:lnTo>
                <a:lnTo>
                  <a:pt x="1663739" y="0"/>
                </a:lnTo>
                <a:close/>
              </a:path>
            </a:pathLst>
          </a:custGeom>
          <a:blipFill>
            <a:blip r:embed="rId9">
              <a:alphaModFix amt="16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2490234" y="0"/>
            <a:ext cx="1654807" cy="1654807"/>
          </a:xfrm>
          <a:custGeom>
            <a:avLst/>
            <a:gdLst/>
            <a:ahLst/>
            <a:cxnLst/>
            <a:rect r="r" b="b" t="t" l="l"/>
            <a:pathLst>
              <a:path h="1654807" w="1654807">
                <a:moveTo>
                  <a:pt x="0" y="0"/>
                </a:moveTo>
                <a:lnTo>
                  <a:pt x="1654807" y="0"/>
                </a:lnTo>
                <a:lnTo>
                  <a:pt x="1654807" y="1654807"/>
                </a:lnTo>
                <a:lnTo>
                  <a:pt x="0" y="1654807"/>
                </a:lnTo>
                <a:lnTo>
                  <a:pt x="0" y="0"/>
                </a:lnTo>
                <a:close/>
              </a:path>
            </a:pathLst>
          </a:custGeom>
          <a:blipFill>
            <a:blip r:embed="rId11">
              <a:alphaModFix amt="16000"/>
              <a:extLst>
                <a:ext uri="{96DAC541-7B7A-43D3-8B79-37D633B846F1}">
                  <asvg:svgBlip xmlns:asvg="http://schemas.microsoft.com/office/drawing/2016/SVG/main" r:embed="rId12"/>
                </a:ext>
              </a:extLst>
            </a:blip>
            <a:stretch>
              <a:fillRect l="0" t="0" r="0" b="0"/>
            </a:stretch>
          </a:blipFill>
        </p:spPr>
      </p:sp>
      <p:sp>
        <p:nvSpPr>
          <p:cNvPr name="AutoShape 12" id="12"/>
          <p:cNvSpPr/>
          <p:nvPr/>
        </p:nvSpPr>
        <p:spPr>
          <a:xfrm rot="0">
            <a:off x="1291824" y="9248772"/>
            <a:ext cx="9301700" cy="9528"/>
          </a:xfrm>
          <a:prstGeom prst="rect">
            <a:avLst/>
          </a:prstGeom>
          <a:solidFill>
            <a:srgbClr val="000000"/>
          </a:solidFill>
        </p:spPr>
      </p:sp>
      <p:grpSp>
        <p:nvGrpSpPr>
          <p:cNvPr name="Group 13" id="13"/>
          <p:cNvGrpSpPr/>
          <p:nvPr/>
        </p:nvGrpSpPr>
        <p:grpSpPr>
          <a:xfrm rot="0">
            <a:off x="1093222" y="6743384"/>
            <a:ext cx="7845465" cy="613287"/>
            <a:chOff x="0" y="0"/>
            <a:chExt cx="11550464" cy="902911"/>
          </a:xfrm>
        </p:grpSpPr>
        <p:sp>
          <p:nvSpPr>
            <p:cNvPr name="Freeform 14" id="14"/>
            <p:cNvSpPr/>
            <p:nvPr/>
          </p:nvSpPr>
          <p:spPr>
            <a:xfrm flipH="false" flipV="false" rot="0">
              <a:off x="0" y="0"/>
              <a:ext cx="11550464" cy="904181"/>
            </a:xfrm>
            <a:custGeom>
              <a:avLst/>
              <a:gdLst/>
              <a:ahLst/>
              <a:cxnLst/>
              <a:rect r="r" b="b" t="t" l="l"/>
              <a:pathLst>
                <a:path h="904181" w="11550464">
                  <a:moveTo>
                    <a:pt x="11094534" y="0"/>
                  </a:moveTo>
                  <a:lnTo>
                    <a:pt x="10368957" y="0"/>
                  </a:lnTo>
                  <a:lnTo>
                    <a:pt x="10368957" y="1259"/>
                  </a:lnTo>
                  <a:lnTo>
                    <a:pt x="911860" y="1259"/>
                  </a:lnTo>
                  <a:lnTo>
                    <a:pt x="911860" y="0"/>
                  </a:lnTo>
                  <a:lnTo>
                    <a:pt x="455930" y="0"/>
                  </a:lnTo>
                  <a:cubicBezTo>
                    <a:pt x="204470" y="0"/>
                    <a:pt x="0" y="202704"/>
                    <a:pt x="0" y="451992"/>
                  </a:cubicBezTo>
                  <a:cubicBezTo>
                    <a:pt x="0" y="701280"/>
                    <a:pt x="204470" y="904181"/>
                    <a:pt x="455930" y="904181"/>
                  </a:cubicBezTo>
                  <a:lnTo>
                    <a:pt x="11094534" y="904181"/>
                  </a:lnTo>
                  <a:cubicBezTo>
                    <a:pt x="11345994" y="904181"/>
                    <a:pt x="11550464" y="702539"/>
                    <a:pt x="11550464" y="453251"/>
                  </a:cubicBezTo>
                  <a:cubicBezTo>
                    <a:pt x="11550464" y="203963"/>
                    <a:pt x="11345994" y="0"/>
                    <a:pt x="11094534" y="0"/>
                  </a:cubicBezTo>
                  <a:close/>
                </a:path>
              </a:pathLst>
            </a:custGeom>
            <a:solidFill>
              <a:srgbClr val="129345"/>
            </a:solidFill>
          </p:spPr>
        </p:sp>
        <p:sp>
          <p:nvSpPr>
            <p:cNvPr name="Freeform 15" id="15"/>
            <p:cNvSpPr/>
            <p:nvPr/>
          </p:nvSpPr>
          <p:spPr>
            <a:xfrm flipH="false" flipV="false" rot="0">
              <a:off x="341630" y="225366"/>
              <a:ext cx="1808480" cy="226625"/>
            </a:xfrm>
            <a:custGeom>
              <a:avLst/>
              <a:gdLst/>
              <a:ahLst/>
              <a:cxnLst/>
              <a:rect r="r" b="b" t="t" l="l"/>
              <a:pathLst>
                <a:path h="226625" w="1808480">
                  <a:moveTo>
                    <a:pt x="1695450" y="0"/>
                  </a:moveTo>
                  <a:lnTo>
                    <a:pt x="114300" y="0"/>
                  </a:lnTo>
                  <a:cubicBezTo>
                    <a:pt x="50800" y="0"/>
                    <a:pt x="0" y="50361"/>
                    <a:pt x="0" y="113313"/>
                  </a:cubicBezTo>
                  <a:cubicBezTo>
                    <a:pt x="0" y="176264"/>
                    <a:pt x="50800" y="226626"/>
                    <a:pt x="114300" y="226626"/>
                  </a:cubicBezTo>
                  <a:lnTo>
                    <a:pt x="570230" y="226626"/>
                  </a:lnTo>
                  <a:lnTo>
                    <a:pt x="570230" y="225367"/>
                  </a:lnTo>
                  <a:lnTo>
                    <a:pt x="1694180" y="225367"/>
                  </a:lnTo>
                  <a:cubicBezTo>
                    <a:pt x="1757680" y="225367"/>
                    <a:pt x="1808480" y="175005"/>
                    <a:pt x="1808480" y="112054"/>
                  </a:cubicBezTo>
                  <a:cubicBezTo>
                    <a:pt x="1808480" y="49102"/>
                    <a:pt x="1757680" y="0"/>
                    <a:pt x="1695450" y="0"/>
                  </a:cubicBezTo>
                  <a:close/>
                </a:path>
              </a:pathLst>
            </a:custGeom>
            <a:solidFill>
              <a:srgbClr val="129345"/>
            </a:solidFill>
          </p:spPr>
        </p:sp>
      </p:grpSp>
      <p:sp>
        <p:nvSpPr>
          <p:cNvPr name="TextBox 16" id="16"/>
          <p:cNvSpPr txBox="true"/>
          <p:nvPr/>
        </p:nvSpPr>
        <p:spPr>
          <a:xfrm rot="0">
            <a:off x="1028700" y="2261603"/>
            <a:ext cx="8927399" cy="933450"/>
          </a:xfrm>
          <a:prstGeom prst="rect">
            <a:avLst/>
          </a:prstGeom>
        </p:spPr>
        <p:txBody>
          <a:bodyPr anchor="t" rtlCol="false" tIns="0" lIns="0" bIns="0" rIns="0">
            <a:spAutoFit/>
          </a:bodyPr>
          <a:lstStyle/>
          <a:p>
            <a:pPr>
              <a:lnSpc>
                <a:spcPts val="7319"/>
              </a:lnSpc>
            </a:pPr>
            <a:r>
              <a:rPr lang="en-US" sz="6099">
                <a:solidFill>
                  <a:srgbClr val="000000"/>
                </a:solidFill>
                <a:latin typeface="HK Grotesk Medium"/>
              </a:rPr>
              <a:t>Unique features </a:t>
            </a:r>
          </a:p>
        </p:txBody>
      </p:sp>
      <p:sp>
        <p:nvSpPr>
          <p:cNvPr name="TextBox 17" id="17"/>
          <p:cNvSpPr txBox="true"/>
          <p:nvPr/>
        </p:nvSpPr>
        <p:spPr>
          <a:xfrm rot="0">
            <a:off x="1400033" y="6826190"/>
            <a:ext cx="7367342" cy="438150"/>
          </a:xfrm>
          <a:prstGeom prst="rect">
            <a:avLst/>
          </a:prstGeom>
        </p:spPr>
        <p:txBody>
          <a:bodyPr anchor="t" rtlCol="false" tIns="0" lIns="0" bIns="0" rIns="0">
            <a:spAutoFit/>
          </a:bodyPr>
          <a:lstStyle/>
          <a:p>
            <a:pPr algn="ctr">
              <a:lnSpc>
                <a:spcPts val="3416"/>
              </a:lnSpc>
            </a:pPr>
            <a:r>
              <a:rPr lang="en-US" sz="2846">
                <a:solidFill>
                  <a:srgbClr val="FFFFFF"/>
                </a:solidFill>
                <a:latin typeface="HK Grotesk Medium"/>
              </a:rPr>
              <a:t>How affordable is your solution/technology?</a:t>
            </a:r>
          </a:p>
        </p:txBody>
      </p:sp>
      <p:sp>
        <p:nvSpPr>
          <p:cNvPr name="TextBox 18" id="18"/>
          <p:cNvSpPr txBox="true"/>
          <p:nvPr/>
        </p:nvSpPr>
        <p:spPr>
          <a:xfrm rot="0">
            <a:off x="1028700" y="3537953"/>
            <a:ext cx="9430743" cy="2676525"/>
          </a:xfrm>
          <a:prstGeom prst="rect">
            <a:avLst/>
          </a:prstGeom>
        </p:spPr>
        <p:txBody>
          <a:bodyPr anchor="t" rtlCol="false" tIns="0" lIns="0" bIns="0" rIns="0">
            <a:spAutoFit/>
          </a:bodyPr>
          <a:lstStyle/>
          <a:p>
            <a:pPr>
              <a:lnSpc>
                <a:spcPts val="3000"/>
              </a:lnSpc>
            </a:pPr>
            <a:r>
              <a:rPr lang="en-US" sz="2500">
                <a:solidFill>
                  <a:srgbClr val="000000"/>
                </a:solidFill>
                <a:latin typeface="HK Grotesk Light"/>
              </a:rPr>
              <a:t>Write in bullet points what are the unique/novel features or benefits of your technology</a:t>
            </a:r>
          </a:p>
          <a:p>
            <a:pPr>
              <a:lnSpc>
                <a:spcPts val="3000"/>
              </a:lnSpc>
            </a:pPr>
          </a:p>
          <a:p>
            <a:pPr marL="539751" indent="-269876" lvl="1">
              <a:lnSpc>
                <a:spcPts val="3000"/>
              </a:lnSpc>
              <a:buFont typeface="Arial"/>
              <a:buChar char="•"/>
            </a:pPr>
            <a:r>
              <a:rPr lang="en-US" sz="2500">
                <a:solidFill>
                  <a:srgbClr val="000000"/>
                </a:solidFill>
                <a:latin typeface="HK Grotesk Light"/>
              </a:rPr>
              <a:t>Unique feature 1</a:t>
            </a:r>
          </a:p>
          <a:p>
            <a:pPr marL="539751" indent="-269876" lvl="1">
              <a:lnSpc>
                <a:spcPts val="3000"/>
              </a:lnSpc>
              <a:buFont typeface="Arial"/>
              <a:buChar char="•"/>
            </a:pPr>
            <a:r>
              <a:rPr lang="en-US" sz="2500">
                <a:solidFill>
                  <a:srgbClr val="000000"/>
                </a:solidFill>
                <a:latin typeface="HK Grotesk Light"/>
              </a:rPr>
              <a:t>Unique feature 2</a:t>
            </a:r>
          </a:p>
          <a:p>
            <a:pPr marL="539751" indent="-269876" lvl="1">
              <a:lnSpc>
                <a:spcPts val="3000"/>
              </a:lnSpc>
              <a:buFont typeface="Arial"/>
              <a:buChar char="•"/>
            </a:pPr>
            <a:r>
              <a:rPr lang="en-US" sz="2500">
                <a:solidFill>
                  <a:srgbClr val="000000"/>
                </a:solidFill>
                <a:latin typeface="HK Grotesk Light"/>
              </a:rPr>
              <a:t>Unique feature 3</a:t>
            </a:r>
          </a:p>
          <a:p>
            <a:pPr marL="539751" indent="-269876" lvl="1">
              <a:lnSpc>
                <a:spcPts val="3000"/>
              </a:lnSpc>
              <a:buFont typeface="Arial"/>
              <a:buChar char="•"/>
            </a:pPr>
            <a:r>
              <a:rPr lang="en-US" sz="2500">
                <a:solidFill>
                  <a:srgbClr val="000000"/>
                </a:solidFill>
                <a:latin typeface="HK Grotesk Light"/>
              </a:rPr>
              <a:t>Unique feature 4</a:t>
            </a:r>
          </a:p>
        </p:txBody>
      </p:sp>
      <p:sp>
        <p:nvSpPr>
          <p:cNvPr name="TextBox 19" id="19"/>
          <p:cNvSpPr txBox="true"/>
          <p:nvPr/>
        </p:nvSpPr>
        <p:spPr>
          <a:xfrm rot="0">
            <a:off x="1162781" y="7690046"/>
            <a:ext cx="9430743" cy="485775"/>
          </a:xfrm>
          <a:prstGeom prst="rect">
            <a:avLst/>
          </a:prstGeom>
        </p:spPr>
        <p:txBody>
          <a:bodyPr anchor="t" rtlCol="false" tIns="0" lIns="0" bIns="0" rIns="0">
            <a:spAutoFit/>
          </a:bodyPr>
          <a:lstStyle/>
          <a:p>
            <a:pPr>
              <a:lnSpc>
                <a:spcPts val="1919"/>
              </a:lnSpc>
            </a:pPr>
            <a:r>
              <a:rPr lang="en-US" sz="1599">
                <a:solidFill>
                  <a:srgbClr val="000000"/>
                </a:solidFill>
                <a:latin typeface="HK Grotesk Light"/>
              </a:rPr>
              <a:t>When your technology/product solves a problem and is also affordable then it is a sure shot for success. So describe to us how you plan to make it affordable or why is it cost-effective?</a:t>
            </a:r>
          </a:p>
        </p:txBody>
      </p:sp>
      <p:sp>
        <p:nvSpPr>
          <p:cNvPr name="Freeform 20" id="20"/>
          <p:cNvSpPr/>
          <p:nvPr/>
        </p:nvSpPr>
        <p:spPr>
          <a:xfrm flipH="false" flipV="false" rot="0">
            <a:off x="14459679" y="1965640"/>
            <a:ext cx="1708316" cy="1229413"/>
          </a:xfrm>
          <a:custGeom>
            <a:avLst/>
            <a:gdLst/>
            <a:ahLst/>
            <a:cxnLst/>
            <a:rect r="r" b="b" t="t" l="l"/>
            <a:pathLst>
              <a:path h="1229413" w="1708316">
                <a:moveTo>
                  <a:pt x="0" y="0"/>
                </a:moveTo>
                <a:lnTo>
                  <a:pt x="1708317" y="0"/>
                </a:lnTo>
                <a:lnTo>
                  <a:pt x="1708317" y="1229413"/>
                </a:lnTo>
                <a:lnTo>
                  <a:pt x="0" y="1229413"/>
                </a:lnTo>
                <a:lnTo>
                  <a:pt x="0" y="0"/>
                </a:lnTo>
                <a:close/>
              </a:path>
            </a:pathLst>
          </a:custGeom>
          <a:blipFill>
            <a:blip r:embed="rId13"/>
            <a:stretch>
              <a:fillRect l="0" t="0" r="0" b="-30327"/>
            </a:stretch>
          </a:blipFill>
        </p:spPr>
      </p:sp>
      <p:sp>
        <p:nvSpPr>
          <p:cNvPr name="Freeform 21" id="21"/>
          <p:cNvSpPr/>
          <p:nvPr/>
        </p:nvSpPr>
        <p:spPr>
          <a:xfrm flipH="false" flipV="false" rot="0">
            <a:off x="15550984" y="2378706"/>
            <a:ext cx="1708316" cy="562562"/>
          </a:xfrm>
          <a:custGeom>
            <a:avLst/>
            <a:gdLst/>
            <a:ahLst/>
            <a:cxnLst/>
            <a:rect r="r" b="b" t="t" l="l"/>
            <a:pathLst>
              <a:path h="562562" w="1708316">
                <a:moveTo>
                  <a:pt x="0" y="0"/>
                </a:moveTo>
                <a:lnTo>
                  <a:pt x="1708316" y="0"/>
                </a:lnTo>
                <a:lnTo>
                  <a:pt x="1708316" y="562562"/>
                </a:lnTo>
                <a:lnTo>
                  <a:pt x="0" y="562562"/>
                </a:lnTo>
                <a:lnTo>
                  <a:pt x="0" y="0"/>
                </a:lnTo>
                <a:close/>
              </a:path>
            </a:pathLst>
          </a:custGeom>
          <a:blipFill>
            <a:blip r:embed="rId13"/>
            <a:stretch>
              <a:fillRect l="-21938" t="-309781" r="-21938"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9448800" y="-5696"/>
            <a:ext cx="8839200" cy="10287000"/>
          </a:xfrm>
          <a:prstGeom prst="rect">
            <a:avLst/>
          </a:prstGeom>
          <a:solidFill>
            <a:srgbClr val="000000">
              <a:alpha val="4706"/>
            </a:srgbClr>
          </a:solidFill>
        </p:spPr>
      </p:sp>
      <p:sp>
        <p:nvSpPr>
          <p:cNvPr name="AutoShape 3" id="3"/>
          <p:cNvSpPr/>
          <p:nvPr/>
        </p:nvSpPr>
        <p:spPr>
          <a:xfrm rot="0">
            <a:off x="9168476" y="8611824"/>
            <a:ext cx="1691105" cy="1700040"/>
          </a:xfrm>
          <a:prstGeom prst="rect">
            <a:avLst/>
          </a:prstGeom>
          <a:solidFill>
            <a:srgbClr val="000000">
              <a:alpha val="2353"/>
            </a:srgbClr>
          </a:solidFill>
        </p:spPr>
      </p:sp>
      <p:sp>
        <p:nvSpPr>
          <p:cNvPr name="AutoShape 4" id="4"/>
          <p:cNvSpPr/>
          <p:nvPr/>
        </p:nvSpPr>
        <p:spPr>
          <a:xfrm rot="0">
            <a:off x="9653748" y="9140123"/>
            <a:ext cx="699838" cy="643442"/>
          </a:xfrm>
          <a:prstGeom prst="rect">
            <a:avLst/>
          </a:prstGeom>
          <a:solidFill>
            <a:srgbClr val="FFFFFF">
              <a:alpha val="37255"/>
            </a:srgbClr>
          </a:solidFill>
        </p:spPr>
      </p:sp>
      <p:sp>
        <p:nvSpPr>
          <p:cNvPr name="Freeform 5" id="5"/>
          <p:cNvSpPr/>
          <p:nvPr/>
        </p:nvSpPr>
        <p:spPr>
          <a:xfrm flipH="false" flipV="true" rot="-5400000">
            <a:off x="15516280" y="9045994"/>
            <a:ext cx="1687828" cy="843914"/>
          </a:xfrm>
          <a:custGeom>
            <a:avLst/>
            <a:gdLst/>
            <a:ahLst/>
            <a:cxnLst/>
            <a:rect r="r" b="b" t="t" l="l"/>
            <a:pathLst>
              <a:path h="843914" w="1687828">
                <a:moveTo>
                  <a:pt x="0" y="843914"/>
                </a:moveTo>
                <a:lnTo>
                  <a:pt x="1687828" y="843914"/>
                </a:lnTo>
                <a:lnTo>
                  <a:pt x="1687828" y="0"/>
                </a:lnTo>
                <a:lnTo>
                  <a:pt x="0" y="0"/>
                </a:lnTo>
                <a:lnTo>
                  <a:pt x="0" y="843914"/>
                </a:lnTo>
                <a:close/>
              </a:path>
            </a:pathLst>
          </a:custGeom>
          <a:blipFill>
            <a:blip r:embed="rId2">
              <a:alphaModFix amt="272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4671941" y="9045994"/>
            <a:ext cx="1687828" cy="843914"/>
          </a:xfrm>
          <a:custGeom>
            <a:avLst/>
            <a:gdLst/>
            <a:ahLst/>
            <a:cxnLst/>
            <a:rect r="r" b="b" t="t" l="l"/>
            <a:pathLst>
              <a:path h="843914" w="1687828">
                <a:moveTo>
                  <a:pt x="0" y="0"/>
                </a:moveTo>
                <a:lnTo>
                  <a:pt x="1687828" y="0"/>
                </a:lnTo>
                <a:lnTo>
                  <a:pt x="1687828" y="843914"/>
                </a:lnTo>
                <a:lnTo>
                  <a:pt x="0" y="843914"/>
                </a:lnTo>
                <a:lnTo>
                  <a:pt x="0" y="0"/>
                </a:lnTo>
                <a:close/>
              </a:path>
            </a:pathLst>
          </a:custGeom>
          <a:blipFill>
            <a:blip r:embed="rId2">
              <a:alphaModFix amt="272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782151" y="8593476"/>
            <a:ext cx="1687828" cy="1687828"/>
          </a:xfrm>
          <a:custGeom>
            <a:avLst/>
            <a:gdLst/>
            <a:ahLst/>
            <a:cxnLst/>
            <a:rect r="r" b="b" t="t" l="l"/>
            <a:pathLst>
              <a:path h="1687828" w="1687828">
                <a:moveTo>
                  <a:pt x="0" y="0"/>
                </a:moveTo>
                <a:lnTo>
                  <a:pt x="1687828" y="0"/>
                </a:lnTo>
                <a:lnTo>
                  <a:pt x="1687828" y="1687828"/>
                </a:lnTo>
                <a:lnTo>
                  <a:pt x="0" y="1687828"/>
                </a:lnTo>
                <a:lnTo>
                  <a:pt x="0" y="0"/>
                </a:lnTo>
                <a:close/>
              </a:path>
            </a:pathLst>
          </a:custGeom>
          <a:blipFill>
            <a:blip r:embed="rId4">
              <a:alphaModFix amt="2720"/>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4244348" y="8624037"/>
            <a:ext cx="849550" cy="1696939"/>
          </a:xfrm>
          <a:custGeom>
            <a:avLst/>
            <a:gdLst/>
            <a:ahLst/>
            <a:cxnLst/>
            <a:rect r="r" b="b" t="t" l="l"/>
            <a:pathLst>
              <a:path h="1696939" w="849550">
                <a:moveTo>
                  <a:pt x="0" y="0"/>
                </a:moveTo>
                <a:lnTo>
                  <a:pt x="849550" y="0"/>
                </a:lnTo>
                <a:lnTo>
                  <a:pt x="849550" y="1696939"/>
                </a:lnTo>
                <a:lnTo>
                  <a:pt x="0" y="1696939"/>
                </a:lnTo>
                <a:lnTo>
                  <a:pt x="0" y="0"/>
                </a:lnTo>
                <a:close/>
              </a:path>
            </a:pathLst>
          </a:custGeom>
          <a:blipFill>
            <a:blip r:embed="rId6">
              <a:alphaModFix amt="3059"/>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0">
            <a:off x="10859581" y="8584365"/>
            <a:ext cx="1696939" cy="1696939"/>
          </a:xfrm>
          <a:custGeom>
            <a:avLst/>
            <a:gdLst/>
            <a:ahLst/>
            <a:cxnLst/>
            <a:rect r="r" b="b" t="t" l="l"/>
            <a:pathLst>
              <a:path h="1696939" w="1696939">
                <a:moveTo>
                  <a:pt x="1696939" y="0"/>
                </a:moveTo>
                <a:lnTo>
                  <a:pt x="0" y="0"/>
                </a:lnTo>
                <a:lnTo>
                  <a:pt x="0" y="1696939"/>
                </a:lnTo>
                <a:lnTo>
                  <a:pt x="1696939" y="1696939"/>
                </a:lnTo>
                <a:lnTo>
                  <a:pt x="1696939" y="0"/>
                </a:lnTo>
                <a:close/>
              </a:path>
            </a:pathLst>
          </a:custGeom>
          <a:blipFill>
            <a:blip r:embed="rId8">
              <a:alphaModFix amt="2720"/>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556520" y="8593476"/>
            <a:ext cx="1687828" cy="1687828"/>
          </a:xfrm>
          <a:custGeom>
            <a:avLst/>
            <a:gdLst/>
            <a:ahLst/>
            <a:cxnLst/>
            <a:rect r="r" b="b" t="t" l="l"/>
            <a:pathLst>
              <a:path h="1687828" w="1687828">
                <a:moveTo>
                  <a:pt x="0" y="0"/>
                </a:moveTo>
                <a:lnTo>
                  <a:pt x="1687828" y="0"/>
                </a:lnTo>
                <a:lnTo>
                  <a:pt x="1687828" y="1687828"/>
                </a:lnTo>
                <a:lnTo>
                  <a:pt x="0" y="1687828"/>
                </a:lnTo>
                <a:lnTo>
                  <a:pt x="0" y="0"/>
                </a:lnTo>
                <a:close/>
              </a:path>
            </a:pathLst>
          </a:custGeom>
          <a:blipFill>
            <a:blip r:embed="rId10">
              <a:alphaModFix amt="2720"/>
              <a:extLst>
                <a:ext uri="{96DAC541-7B7A-43D3-8B79-37D633B846F1}">
                  <asvg:svgBlip xmlns:asvg="http://schemas.microsoft.com/office/drawing/2016/SVG/main" r:embed="rId11"/>
                </a:ext>
              </a:extLst>
            </a:blip>
            <a:stretch>
              <a:fillRect l="0" t="0" r="0" b="0"/>
            </a:stretch>
          </a:blipFill>
        </p:spPr>
      </p:sp>
      <p:grpSp>
        <p:nvGrpSpPr>
          <p:cNvPr name="Group 11" id="11"/>
          <p:cNvGrpSpPr/>
          <p:nvPr/>
        </p:nvGrpSpPr>
        <p:grpSpPr>
          <a:xfrm rot="0">
            <a:off x="1028700" y="2113049"/>
            <a:ext cx="2283668" cy="574726"/>
            <a:chOff x="0" y="0"/>
            <a:chExt cx="3618220" cy="910590"/>
          </a:xfrm>
        </p:grpSpPr>
        <p:sp>
          <p:nvSpPr>
            <p:cNvPr name="Freeform 12" id="12"/>
            <p:cNvSpPr/>
            <p:nvPr/>
          </p:nvSpPr>
          <p:spPr>
            <a:xfrm flipH="false" flipV="false" rot="0">
              <a:off x="0" y="0"/>
              <a:ext cx="3618220" cy="911860"/>
            </a:xfrm>
            <a:custGeom>
              <a:avLst/>
              <a:gdLst/>
              <a:ahLst/>
              <a:cxnLst/>
              <a:rect r="r" b="b" t="t" l="l"/>
              <a:pathLst>
                <a:path h="911860" w="3618220">
                  <a:moveTo>
                    <a:pt x="3162290" y="0"/>
                  </a:moveTo>
                  <a:lnTo>
                    <a:pt x="2848004" y="0"/>
                  </a:lnTo>
                  <a:lnTo>
                    <a:pt x="2848004" y="1270"/>
                  </a:lnTo>
                  <a:lnTo>
                    <a:pt x="911860" y="1270"/>
                  </a:lnTo>
                  <a:lnTo>
                    <a:pt x="911860" y="0"/>
                  </a:lnTo>
                  <a:lnTo>
                    <a:pt x="455930" y="0"/>
                  </a:lnTo>
                  <a:cubicBezTo>
                    <a:pt x="204470" y="0"/>
                    <a:pt x="0" y="204470"/>
                    <a:pt x="0" y="455930"/>
                  </a:cubicBezTo>
                  <a:cubicBezTo>
                    <a:pt x="0" y="707390"/>
                    <a:pt x="204470" y="911860"/>
                    <a:pt x="455930" y="911860"/>
                  </a:cubicBezTo>
                  <a:lnTo>
                    <a:pt x="3162290" y="911860"/>
                  </a:lnTo>
                  <a:cubicBezTo>
                    <a:pt x="3413750" y="911860"/>
                    <a:pt x="3618220" y="708660"/>
                    <a:pt x="3618220" y="457200"/>
                  </a:cubicBezTo>
                  <a:cubicBezTo>
                    <a:pt x="3618220" y="205740"/>
                    <a:pt x="3413750" y="0"/>
                    <a:pt x="3162290" y="0"/>
                  </a:cubicBezTo>
                  <a:close/>
                </a:path>
              </a:pathLst>
            </a:custGeom>
            <a:solidFill>
              <a:srgbClr val="129345"/>
            </a:solidFill>
          </p:spPr>
        </p:sp>
        <p:sp>
          <p:nvSpPr>
            <p:cNvPr name="Freeform 13" id="13"/>
            <p:cNvSpPr/>
            <p:nvPr/>
          </p:nvSpPr>
          <p:spPr>
            <a:xfrm flipH="false" flipV="false" rot="0">
              <a:off x="341630" y="227330"/>
              <a:ext cx="1808480" cy="228600"/>
            </a:xfrm>
            <a:custGeom>
              <a:avLst/>
              <a:gdLst/>
              <a:ahLst/>
              <a:cxnLst/>
              <a:rect r="r" b="b" t="t" l="l"/>
              <a:pathLst>
                <a:path h="228600" w="180848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129345"/>
            </a:solidFill>
          </p:spPr>
        </p:sp>
      </p:grpSp>
      <p:sp>
        <p:nvSpPr>
          <p:cNvPr name="TextBox 14" id="14"/>
          <p:cNvSpPr txBox="true"/>
          <p:nvPr/>
        </p:nvSpPr>
        <p:spPr>
          <a:xfrm rot="0">
            <a:off x="1297444" y="2243250"/>
            <a:ext cx="1746180" cy="371475"/>
          </a:xfrm>
          <a:prstGeom prst="rect">
            <a:avLst/>
          </a:prstGeom>
        </p:spPr>
        <p:txBody>
          <a:bodyPr anchor="t" rtlCol="false" tIns="0" lIns="0" bIns="0" rIns="0">
            <a:spAutoFit/>
          </a:bodyPr>
          <a:lstStyle/>
          <a:p>
            <a:pPr algn="ctr">
              <a:lnSpc>
                <a:spcPts val="2999"/>
              </a:lnSpc>
            </a:pPr>
            <a:r>
              <a:rPr lang="en-US" sz="2499">
                <a:solidFill>
                  <a:srgbClr val="FFFFFF"/>
                </a:solidFill>
                <a:latin typeface="HK Grotesk Semi-Bold"/>
              </a:rPr>
              <a:t>Mode</a:t>
            </a:r>
          </a:p>
        </p:txBody>
      </p:sp>
      <p:grpSp>
        <p:nvGrpSpPr>
          <p:cNvPr name="Group 15" id="15"/>
          <p:cNvGrpSpPr/>
          <p:nvPr/>
        </p:nvGrpSpPr>
        <p:grpSpPr>
          <a:xfrm rot="0">
            <a:off x="1028700" y="3389261"/>
            <a:ext cx="2283668" cy="574726"/>
            <a:chOff x="0" y="0"/>
            <a:chExt cx="3044891" cy="766302"/>
          </a:xfrm>
        </p:grpSpPr>
        <p:grpSp>
          <p:nvGrpSpPr>
            <p:cNvPr name="Group 16" id="16"/>
            <p:cNvGrpSpPr/>
            <p:nvPr/>
          </p:nvGrpSpPr>
          <p:grpSpPr>
            <a:xfrm rot="0">
              <a:off x="0" y="0"/>
              <a:ext cx="3044891" cy="766302"/>
              <a:chOff x="0" y="0"/>
              <a:chExt cx="3618220" cy="910590"/>
            </a:xfrm>
          </p:grpSpPr>
          <p:sp>
            <p:nvSpPr>
              <p:cNvPr name="Freeform 17" id="17"/>
              <p:cNvSpPr/>
              <p:nvPr/>
            </p:nvSpPr>
            <p:spPr>
              <a:xfrm flipH="false" flipV="false" rot="0">
                <a:off x="0" y="0"/>
                <a:ext cx="3618220" cy="911860"/>
              </a:xfrm>
              <a:custGeom>
                <a:avLst/>
                <a:gdLst/>
                <a:ahLst/>
                <a:cxnLst/>
                <a:rect r="r" b="b" t="t" l="l"/>
                <a:pathLst>
                  <a:path h="911860" w="3618220">
                    <a:moveTo>
                      <a:pt x="3162290" y="0"/>
                    </a:moveTo>
                    <a:lnTo>
                      <a:pt x="2848004" y="0"/>
                    </a:lnTo>
                    <a:lnTo>
                      <a:pt x="2848004" y="1270"/>
                    </a:lnTo>
                    <a:lnTo>
                      <a:pt x="911860" y="1270"/>
                    </a:lnTo>
                    <a:lnTo>
                      <a:pt x="911860" y="0"/>
                    </a:lnTo>
                    <a:lnTo>
                      <a:pt x="455930" y="0"/>
                    </a:lnTo>
                    <a:cubicBezTo>
                      <a:pt x="204470" y="0"/>
                      <a:pt x="0" y="204470"/>
                      <a:pt x="0" y="455930"/>
                    </a:cubicBezTo>
                    <a:cubicBezTo>
                      <a:pt x="0" y="707390"/>
                      <a:pt x="204470" y="911860"/>
                      <a:pt x="455930" y="911860"/>
                    </a:cubicBezTo>
                    <a:lnTo>
                      <a:pt x="3162290" y="911860"/>
                    </a:lnTo>
                    <a:cubicBezTo>
                      <a:pt x="3413750" y="911860"/>
                      <a:pt x="3618220" y="708660"/>
                      <a:pt x="3618220" y="457200"/>
                    </a:cubicBezTo>
                    <a:cubicBezTo>
                      <a:pt x="3618220" y="205740"/>
                      <a:pt x="3413750" y="0"/>
                      <a:pt x="3162290" y="0"/>
                    </a:cubicBezTo>
                    <a:close/>
                  </a:path>
                </a:pathLst>
              </a:custGeom>
              <a:solidFill>
                <a:srgbClr val="129345"/>
              </a:solidFill>
            </p:spPr>
          </p:sp>
          <p:sp>
            <p:nvSpPr>
              <p:cNvPr name="Freeform 18" id="18"/>
              <p:cNvSpPr/>
              <p:nvPr/>
            </p:nvSpPr>
            <p:spPr>
              <a:xfrm flipH="false" flipV="false" rot="0">
                <a:off x="341630" y="227330"/>
                <a:ext cx="1808480" cy="228600"/>
              </a:xfrm>
              <a:custGeom>
                <a:avLst/>
                <a:gdLst/>
                <a:ahLst/>
                <a:cxnLst/>
                <a:rect r="r" b="b" t="t" l="l"/>
                <a:pathLst>
                  <a:path h="228600" w="180848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129345"/>
              </a:solidFill>
            </p:spPr>
          </p:sp>
        </p:grpSp>
        <p:sp>
          <p:nvSpPr>
            <p:cNvPr name="TextBox 19" id="19"/>
            <p:cNvSpPr txBox="true"/>
            <p:nvPr/>
          </p:nvSpPr>
          <p:spPr>
            <a:xfrm rot="0">
              <a:off x="358326" y="173601"/>
              <a:ext cx="2328240" cy="495300"/>
            </a:xfrm>
            <a:prstGeom prst="rect">
              <a:avLst/>
            </a:prstGeom>
          </p:spPr>
          <p:txBody>
            <a:bodyPr anchor="t" rtlCol="false" tIns="0" lIns="0" bIns="0" rIns="0">
              <a:spAutoFit/>
            </a:bodyPr>
            <a:lstStyle/>
            <a:p>
              <a:pPr algn="ctr">
                <a:lnSpc>
                  <a:spcPts val="2999"/>
                </a:lnSpc>
              </a:pPr>
              <a:r>
                <a:rPr lang="en-US" sz="2499">
                  <a:solidFill>
                    <a:srgbClr val="FFFFFF"/>
                  </a:solidFill>
                  <a:latin typeface="HK Grotesk Semi-Bold"/>
                </a:rPr>
                <a:t>Selling price</a:t>
              </a:r>
            </a:p>
          </p:txBody>
        </p:sp>
      </p:grpSp>
      <p:grpSp>
        <p:nvGrpSpPr>
          <p:cNvPr name="Group 20" id="20"/>
          <p:cNvGrpSpPr/>
          <p:nvPr/>
        </p:nvGrpSpPr>
        <p:grpSpPr>
          <a:xfrm rot="0">
            <a:off x="1014037" y="5883916"/>
            <a:ext cx="2283668" cy="574726"/>
            <a:chOff x="0" y="0"/>
            <a:chExt cx="3044891" cy="766302"/>
          </a:xfrm>
        </p:grpSpPr>
        <p:grpSp>
          <p:nvGrpSpPr>
            <p:cNvPr name="Group 21" id="21"/>
            <p:cNvGrpSpPr/>
            <p:nvPr/>
          </p:nvGrpSpPr>
          <p:grpSpPr>
            <a:xfrm rot="0">
              <a:off x="0" y="0"/>
              <a:ext cx="3044891" cy="766302"/>
              <a:chOff x="0" y="0"/>
              <a:chExt cx="3618220" cy="910590"/>
            </a:xfrm>
          </p:grpSpPr>
          <p:sp>
            <p:nvSpPr>
              <p:cNvPr name="Freeform 22" id="22"/>
              <p:cNvSpPr/>
              <p:nvPr/>
            </p:nvSpPr>
            <p:spPr>
              <a:xfrm flipH="false" flipV="false" rot="0">
                <a:off x="0" y="0"/>
                <a:ext cx="3618220" cy="911860"/>
              </a:xfrm>
              <a:custGeom>
                <a:avLst/>
                <a:gdLst/>
                <a:ahLst/>
                <a:cxnLst/>
                <a:rect r="r" b="b" t="t" l="l"/>
                <a:pathLst>
                  <a:path h="911860" w="3618220">
                    <a:moveTo>
                      <a:pt x="3162290" y="0"/>
                    </a:moveTo>
                    <a:lnTo>
                      <a:pt x="2848004" y="0"/>
                    </a:lnTo>
                    <a:lnTo>
                      <a:pt x="2848004" y="1270"/>
                    </a:lnTo>
                    <a:lnTo>
                      <a:pt x="911860" y="1270"/>
                    </a:lnTo>
                    <a:lnTo>
                      <a:pt x="911860" y="0"/>
                    </a:lnTo>
                    <a:lnTo>
                      <a:pt x="455930" y="0"/>
                    </a:lnTo>
                    <a:cubicBezTo>
                      <a:pt x="204470" y="0"/>
                      <a:pt x="0" y="204470"/>
                      <a:pt x="0" y="455930"/>
                    </a:cubicBezTo>
                    <a:cubicBezTo>
                      <a:pt x="0" y="707390"/>
                      <a:pt x="204470" y="911860"/>
                      <a:pt x="455930" y="911860"/>
                    </a:cubicBezTo>
                    <a:lnTo>
                      <a:pt x="3162290" y="911860"/>
                    </a:lnTo>
                    <a:cubicBezTo>
                      <a:pt x="3413750" y="911860"/>
                      <a:pt x="3618220" y="708660"/>
                      <a:pt x="3618220" y="457200"/>
                    </a:cubicBezTo>
                    <a:cubicBezTo>
                      <a:pt x="3618220" y="205740"/>
                      <a:pt x="3413750" y="0"/>
                      <a:pt x="3162290" y="0"/>
                    </a:cubicBezTo>
                    <a:close/>
                  </a:path>
                </a:pathLst>
              </a:custGeom>
              <a:solidFill>
                <a:srgbClr val="129345"/>
              </a:solidFill>
            </p:spPr>
          </p:sp>
          <p:sp>
            <p:nvSpPr>
              <p:cNvPr name="Freeform 23" id="23"/>
              <p:cNvSpPr/>
              <p:nvPr/>
            </p:nvSpPr>
            <p:spPr>
              <a:xfrm flipH="false" flipV="false" rot="0">
                <a:off x="341630" y="227330"/>
                <a:ext cx="1808480" cy="228600"/>
              </a:xfrm>
              <a:custGeom>
                <a:avLst/>
                <a:gdLst/>
                <a:ahLst/>
                <a:cxnLst/>
                <a:rect r="r" b="b" t="t" l="l"/>
                <a:pathLst>
                  <a:path h="228600" w="180848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129345"/>
              </a:solidFill>
            </p:spPr>
          </p:sp>
        </p:grpSp>
        <p:sp>
          <p:nvSpPr>
            <p:cNvPr name="TextBox 24" id="24"/>
            <p:cNvSpPr txBox="true"/>
            <p:nvPr/>
          </p:nvSpPr>
          <p:spPr>
            <a:xfrm rot="0">
              <a:off x="358326" y="173601"/>
              <a:ext cx="2328240" cy="495300"/>
            </a:xfrm>
            <a:prstGeom prst="rect">
              <a:avLst/>
            </a:prstGeom>
          </p:spPr>
          <p:txBody>
            <a:bodyPr anchor="t" rtlCol="false" tIns="0" lIns="0" bIns="0" rIns="0">
              <a:spAutoFit/>
            </a:bodyPr>
            <a:lstStyle/>
            <a:p>
              <a:pPr algn="ctr">
                <a:lnSpc>
                  <a:spcPts val="2999"/>
                </a:lnSpc>
              </a:pPr>
              <a:r>
                <a:rPr lang="en-US" sz="2499">
                  <a:solidFill>
                    <a:srgbClr val="FFFFFF"/>
                  </a:solidFill>
                  <a:latin typeface="HK Grotesk Semi-Bold"/>
                </a:rPr>
                <a:t>Customers</a:t>
              </a:r>
            </a:p>
          </p:txBody>
        </p:sp>
      </p:grpSp>
      <p:sp>
        <p:nvSpPr>
          <p:cNvPr name="Freeform 25" id="25"/>
          <p:cNvSpPr/>
          <p:nvPr/>
        </p:nvSpPr>
        <p:spPr>
          <a:xfrm flipH="false" flipV="false" rot="0">
            <a:off x="9769684" y="4859592"/>
            <a:ext cx="3792014" cy="3340148"/>
          </a:xfrm>
          <a:custGeom>
            <a:avLst/>
            <a:gdLst/>
            <a:ahLst/>
            <a:cxnLst/>
            <a:rect r="r" b="b" t="t" l="l"/>
            <a:pathLst>
              <a:path h="3340148" w="3792014">
                <a:moveTo>
                  <a:pt x="0" y="0"/>
                </a:moveTo>
                <a:lnTo>
                  <a:pt x="3792014" y="0"/>
                </a:lnTo>
                <a:lnTo>
                  <a:pt x="3792014" y="3340148"/>
                </a:lnTo>
                <a:lnTo>
                  <a:pt x="0" y="3340148"/>
                </a:lnTo>
                <a:lnTo>
                  <a:pt x="0" y="0"/>
                </a:lnTo>
                <a:close/>
              </a:path>
            </a:pathLst>
          </a:custGeom>
          <a:blipFill>
            <a:blip r:embed="rId12"/>
            <a:stretch>
              <a:fillRect l="0" t="0" r="0" b="0"/>
            </a:stretch>
          </a:blipFill>
        </p:spPr>
      </p:sp>
      <p:grpSp>
        <p:nvGrpSpPr>
          <p:cNvPr name="Group 26" id="26"/>
          <p:cNvGrpSpPr/>
          <p:nvPr/>
        </p:nvGrpSpPr>
        <p:grpSpPr>
          <a:xfrm rot="0">
            <a:off x="1053176" y="7198270"/>
            <a:ext cx="2283668" cy="574726"/>
            <a:chOff x="0" y="0"/>
            <a:chExt cx="3044891" cy="766302"/>
          </a:xfrm>
        </p:grpSpPr>
        <p:grpSp>
          <p:nvGrpSpPr>
            <p:cNvPr name="Group 27" id="27"/>
            <p:cNvGrpSpPr/>
            <p:nvPr/>
          </p:nvGrpSpPr>
          <p:grpSpPr>
            <a:xfrm rot="0">
              <a:off x="0" y="0"/>
              <a:ext cx="3044891" cy="766302"/>
              <a:chOff x="0" y="0"/>
              <a:chExt cx="3618220" cy="910590"/>
            </a:xfrm>
          </p:grpSpPr>
          <p:sp>
            <p:nvSpPr>
              <p:cNvPr name="Freeform 28" id="28"/>
              <p:cNvSpPr/>
              <p:nvPr/>
            </p:nvSpPr>
            <p:spPr>
              <a:xfrm flipH="false" flipV="false" rot="0">
                <a:off x="0" y="0"/>
                <a:ext cx="3618220" cy="911860"/>
              </a:xfrm>
              <a:custGeom>
                <a:avLst/>
                <a:gdLst/>
                <a:ahLst/>
                <a:cxnLst/>
                <a:rect r="r" b="b" t="t" l="l"/>
                <a:pathLst>
                  <a:path h="911860" w="3618220">
                    <a:moveTo>
                      <a:pt x="3162290" y="0"/>
                    </a:moveTo>
                    <a:lnTo>
                      <a:pt x="2848004" y="0"/>
                    </a:lnTo>
                    <a:lnTo>
                      <a:pt x="2848004" y="1270"/>
                    </a:lnTo>
                    <a:lnTo>
                      <a:pt x="911860" y="1270"/>
                    </a:lnTo>
                    <a:lnTo>
                      <a:pt x="911860" y="0"/>
                    </a:lnTo>
                    <a:lnTo>
                      <a:pt x="455930" y="0"/>
                    </a:lnTo>
                    <a:cubicBezTo>
                      <a:pt x="204470" y="0"/>
                      <a:pt x="0" y="204470"/>
                      <a:pt x="0" y="455930"/>
                    </a:cubicBezTo>
                    <a:cubicBezTo>
                      <a:pt x="0" y="707390"/>
                      <a:pt x="204470" y="911860"/>
                      <a:pt x="455930" y="911860"/>
                    </a:cubicBezTo>
                    <a:lnTo>
                      <a:pt x="3162290" y="911860"/>
                    </a:lnTo>
                    <a:cubicBezTo>
                      <a:pt x="3413750" y="911860"/>
                      <a:pt x="3618220" y="708660"/>
                      <a:pt x="3618220" y="457200"/>
                    </a:cubicBezTo>
                    <a:cubicBezTo>
                      <a:pt x="3618220" y="205740"/>
                      <a:pt x="3413750" y="0"/>
                      <a:pt x="3162290" y="0"/>
                    </a:cubicBezTo>
                    <a:close/>
                  </a:path>
                </a:pathLst>
              </a:custGeom>
              <a:solidFill>
                <a:srgbClr val="129345"/>
              </a:solidFill>
            </p:spPr>
          </p:sp>
          <p:sp>
            <p:nvSpPr>
              <p:cNvPr name="Freeform 29" id="29"/>
              <p:cNvSpPr/>
              <p:nvPr/>
            </p:nvSpPr>
            <p:spPr>
              <a:xfrm flipH="false" flipV="false" rot="0">
                <a:off x="341630" y="227330"/>
                <a:ext cx="1808480" cy="228600"/>
              </a:xfrm>
              <a:custGeom>
                <a:avLst/>
                <a:gdLst/>
                <a:ahLst/>
                <a:cxnLst/>
                <a:rect r="r" b="b" t="t" l="l"/>
                <a:pathLst>
                  <a:path h="228600" w="1808480">
                    <a:moveTo>
                      <a:pt x="1695450" y="0"/>
                    </a:moveTo>
                    <a:lnTo>
                      <a:pt x="114300" y="0"/>
                    </a:lnTo>
                    <a:cubicBezTo>
                      <a:pt x="50800" y="0"/>
                      <a:pt x="0" y="50800"/>
                      <a:pt x="0" y="114300"/>
                    </a:cubicBezTo>
                    <a:cubicBezTo>
                      <a:pt x="0" y="177800"/>
                      <a:pt x="50800" y="228600"/>
                      <a:pt x="114300" y="228600"/>
                    </a:cubicBezTo>
                    <a:lnTo>
                      <a:pt x="570230" y="228600"/>
                    </a:lnTo>
                    <a:lnTo>
                      <a:pt x="570230" y="227330"/>
                    </a:lnTo>
                    <a:lnTo>
                      <a:pt x="1694180" y="227330"/>
                    </a:lnTo>
                    <a:cubicBezTo>
                      <a:pt x="1757680" y="227330"/>
                      <a:pt x="1808480" y="176530"/>
                      <a:pt x="1808480" y="113030"/>
                    </a:cubicBezTo>
                    <a:cubicBezTo>
                      <a:pt x="1808480" y="49530"/>
                      <a:pt x="1757680" y="0"/>
                      <a:pt x="1695450" y="0"/>
                    </a:cubicBezTo>
                    <a:close/>
                  </a:path>
                </a:pathLst>
              </a:custGeom>
              <a:solidFill>
                <a:srgbClr val="129345"/>
              </a:solidFill>
            </p:spPr>
          </p:sp>
        </p:grpSp>
        <p:sp>
          <p:nvSpPr>
            <p:cNvPr name="TextBox 30" id="30"/>
            <p:cNvSpPr txBox="true"/>
            <p:nvPr/>
          </p:nvSpPr>
          <p:spPr>
            <a:xfrm rot="0">
              <a:off x="358326" y="173601"/>
              <a:ext cx="2328240" cy="495300"/>
            </a:xfrm>
            <a:prstGeom prst="rect">
              <a:avLst/>
            </a:prstGeom>
          </p:spPr>
          <p:txBody>
            <a:bodyPr anchor="t" rtlCol="false" tIns="0" lIns="0" bIns="0" rIns="0">
              <a:spAutoFit/>
            </a:bodyPr>
            <a:lstStyle/>
            <a:p>
              <a:pPr algn="ctr">
                <a:lnSpc>
                  <a:spcPts val="2999"/>
                </a:lnSpc>
              </a:pPr>
              <a:r>
                <a:rPr lang="en-US" sz="2499">
                  <a:solidFill>
                    <a:srgbClr val="FFFFFF"/>
                  </a:solidFill>
                  <a:latin typeface="HK Grotesk Semi-Bold"/>
                </a:rPr>
                <a:t>Payment</a:t>
              </a:r>
            </a:p>
          </p:txBody>
        </p:sp>
      </p:grpSp>
      <p:sp>
        <p:nvSpPr>
          <p:cNvPr name="Freeform 31" id="31"/>
          <p:cNvSpPr/>
          <p:nvPr/>
        </p:nvSpPr>
        <p:spPr>
          <a:xfrm flipH="false" flipV="false" rot="0">
            <a:off x="13400434" y="4994384"/>
            <a:ext cx="3858866" cy="1247025"/>
          </a:xfrm>
          <a:custGeom>
            <a:avLst/>
            <a:gdLst/>
            <a:ahLst/>
            <a:cxnLst/>
            <a:rect r="r" b="b" t="t" l="l"/>
            <a:pathLst>
              <a:path h="1247025" w="3858866">
                <a:moveTo>
                  <a:pt x="0" y="0"/>
                </a:moveTo>
                <a:lnTo>
                  <a:pt x="3858866" y="0"/>
                </a:lnTo>
                <a:lnTo>
                  <a:pt x="3858866" y="1247024"/>
                </a:lnTo>
                <a:lnTo>
                  <a:pt x="0" y="1247024"/>
                </a:lnTo>
                <a:lnTo>
                  <a:pt x="0" y="0"/>
                </a:lnTo>
                <a:close/>
              </a:path>
            </a:pathLst>
          </a:custGeom>
          <a:blipFill>
            <a:blip r:embed="rId13"/>
            <a:stretch>
              <a:fillRect l="-190" t="0" r="-52493" b="0"/>
            </a:stretch>
          </a:blipFill>
        </p:spPr>
      </p:sp>
      <p:sp>
        <p:nvSpPr>
          <p:cNvPr name="TextBox 32" id="32"/>
          <p:cNvSpPr txBox="true"/>
          <p:nvPr/>
        </p:nvSpPr>
        <p:spPr>
          <a:xfrm rot="0">
            <a:off x="10859581" y="1019175"/>
            <a:ext cx="6368373" cy="1857375"/>
          </a:xfrm>
          <a:prstGeom prst="rect">
            <a:avLst/>
          </a:prstGeom>
        </p:spPr>
        <p:txBody>
          <a:bodyPr anchor="t" rtlCol="false" tIns="0" lIns="0" bIns="0" rIns="0">
            <a:spAutoFit/>
          </a:bodyPr>
          <a:lstStyle/>
          <a:p>
            <a:pPr algn="r">
              <a:lnSpc>
                <a:spcPts val="7319"/>
              </a:lnSpc>
            </a:pPr>
            <a:r>
              <a:rPr lang="en-US" sz="6099">
                <a:solidFill>
                  <a:srgbClr val="000000"/>
                </a:solidFill>
                <a:latin typeface="HK Grotesk Medium"/>
              </a:rPr>
              <a:t>Target customers &amp; Revenue model</a:t>
            </a:r>
          </a:p>
        </p:txBody>
      </p:sp>
      <p:sp>
        <p:nvSpPr>
          <p:cNvPr name="TextBox 33" id="33"/>
          <p:cNvSpPr txBox="true"/>
          <p:nvPr/>
        </p:nvSpPr>
        <p:spPr>
          <a:xfrm rot="0">
            <a:off x="10683861" y="3219126"/>
            <a:ext cx="6575439" cy="1200150"/>
          </a:xfrm>
          <a:prstGeom prst="rect">
            <a:avLst/>
          </a:prstGeom>
        </p:spPr>
        <p:txBody>
          <a:bodyPr anchor="t" rtlCol="false" tIns="0" lIns="0" bIns="0" rIns="0">
            <a:spAutoFit/>
          </a:bodyPr>
          <a:lstStyle/>
          <a:p>
            <a:pPr algn="r">
              <a:lnSpc>
                <a:spcPts val="1919"/>
              </a:lnSpc>
            </a:pPr>
            <a:r>
              <a:rPr lang="en-US" sz="1599">
                <a:solidFill>
                  <a:srgbClr val="000000"/>
                </a:solidFill>
                <a:latin typeface="HK Grotesk Light"/>
              </a:rPr>
              <a:t>First calculate the cost of your making your product and add profit margin for you. This will give you the SELLING Price. Once the selling price is calculated  you need to figure out the business model (How are you going to sell it and make people buy it). Most important of all </a:t>
            </a:r>
          </a:p>
          <a:p>
            <a:pPr algn="r">
              <a:lnSpc>
                <a:spcPts val="1919"/>
              </a:lnSpc>
            </a:pPr>
            <a:r>
              <a:rPr lang="en-US" sz="1599">
                <a:solidFill>
                  <a:srgbClr val="000000"/>
                </a:solidFill>
                <a:latin typeface="HK Grotesk Light"/>
              </a:rPr>
              <a:t>Who are you selling to? Who is your customer? Check the examples below</a:t>
            </a:r>
          </a:p>
        </p:txBody>
      </p:sp>
      <p:sp>
        <p:nvSpPr>
          <p:cNvPr name="TextBox 34" id="34"/>
          <p:cNvSpPr txBox="true"/>
          <p:nvPr/>
        </p:nvSpPr>
        <p:spPr>
          <a:xfrm rot="0">
            <a:off x="3635265" y="2074949"/>
            <a:ext cx="5307678" cy="908948"/>
          </a:xfrm>
          <a:prstGeom prst="rect">
            <a:avLst/>
          </a:prstGeom>
        </p:spPr>
        <p:txBody>
          <a:bodyPr anchor="t" rtlCol="false" tIns="0" lIns="0" bIns="0" rIns="0">
            <a:spAutoFit/>
          </a:bodyPr>
          <a:lstStyle/>
          <a:p>
            <a:pPr algn="just">
              <a:lnSpc>
                <a:spcPts val="2400"/>
              </a:lnSpc>
            </a:pPr>
            <a:r>
              <a:rPr lang="en-US" sz="1714">
                <a:solidFill>
                  <a:srgbClr val="040606"/>
                </a:solidFill>
                <a:latin typeface="HK Grotesk Light"/>
              </a:rPr>
              <a:t>Mention the mode of your technology/product if its B2B (Business to Business) or B2C (Business to Consumer) orD2C (Direct to Consumer)</a:t>
            </a:r>
          </a:p>
        </p:txBody>
      </p:sp>
      <p:sp>
        <p:nvSpPr>
          <p:cNvPr name="TextBox 35" id="35"/>
          <p:cNvSpPr txBox="true"/>
          <p:nvPr/>
        </p:nvSpPr>
        <p:spPr>
          <a:xfrm rot="0">
            <a:off x="3635265" y="3351161"/>
            <a:ext cx="5307678" cy="2128148"/>
          </a:xfrm>
          <a:prstGeom prst="rect">
            <a:avLst/>
          </a:prstGeom>
        </p:spPr>
        <p:txBody>
          <a:bodyPr anchor="t" rtlCol="false" tIns="0" lIns="0" bIns="0" rIns="0">
            <a:spAutoFit/>
          </a:bodyPr>
          <a:lstStyle/>
          <a:p>
            <a:pPr algn="just">
              <a:lnSpc>
                <a:spcPts val="2400"/>
              </a:lnSpc>
            </a:pPr>
            <a:r>
              <a:rPr lang="en-US" sz="1714">
                <a:solidFill>
                  <a:srgbClr val="040606"/>
                </a:solidFill>
                <a:latin typeface="HK Grotesk Light"/>
              </a:rPr>
              <a:t>Calculate your cost to produce the product/technology and the selling price. If you don’t have idea on this, then try to look at cost at which price your competitor is selling Ex: Your product is a Eco-friendly perfume check online for cost of eco-friendly perfume. Let’s assume its 1500 INR for 150ml then set your price at 1000 INR and plan how to make an eco-friendly perfume at 1000 INR</a:t>
            </a:r>
          </a:p>
        </p:txBody>
      </p:sp>
      <p:sp>
        <p:nvSpPr>
          <p:cNvPr name="TextBox 36" id="36"/>
          <p:cNvSpPr txBox="true"/>
          <p:nvPr/>
        </p:nvSpPr>
        <p:spPr>
          <a:xfrm rot="0">
            <a:off x="3620602" y="5830290"/>
            <a:ext cx="5322341" cy="908948"/>
          </a:xfrm>
          <a:prstGeom prst="rect">
            <a:avLst/>
          </a:prstGeom>
        </p:spPr>
        <p:txBody>
          <a:bodyPr anchor="t" rtlCol="false" tIns="0" lIns="0" bIns="0" rIns="0">
            <a:spAutoFit/>
          </a:bodyPr>
          <a:lstStyle/>
          <a:p>
            <a:pPr algn="just">
              <a:lnSpc>
                <a:spcPts val="2400"/>
              </a:lnSpc>
            </a:pPr>
            <a:r>
              <a:rPr lang="en-US" sz="1714">
                <a:solidFill>
                  <a:srgbClr val="040606"/>
                </a:solidFill>
                <a:latin typeface="HK Grotesk Light"/>
              </a:rPr>
              <a:t>Who are going to pay for your technology/product ? Is it Government or Corporates or MSMEs or export or consumers (their age group, geography, preference) ?</a:t>
            </a:r>
          </a:p>
        </p:txBody>
      </p:sp>
      <p:sp>
        <p:nvSpPr>
          <p:cNvPr name="TextBox 37" id="37"/>
          <p:cNvSpPr txBox="true"/>
          <p:nvPr/>
        </p:nvSpPr>
        <p:spPr>
          <a:xfrm rot="0">
            <a:off x="3659740" y="7160170"/>
            <a:ext cx="5283203" cy="2432948"/>
          </a:xfrm>
          <a:prstGeom prst="rect">
            <a:avLst/>
          </a:prstGeom>
        </p:spPr>
        <p:txBody>
          <a:bodyPr anchor="t" rtlCol="false" tIns="0" lIns="0" bIns="0" rIns="0">
            <a:spAutoFit/>
          </a:bodyPr>
          <a:lstStyle/>
          <a:p>
            <a:pPr algn="just">
              <a:lnSpc>
                <a:spcPts val="2400"/>
              </a:lnSpc>
            </a:pPr>
            <a:r>
              <a:rPr lang="en-US" sz="1714">
                <a:solidFill>
                  <a:srgbClr val="040606"/>
                </a:solidFill>
                <a:latin typeface="HK Grotesk Light"/>
              </a:rPr>
              <a:t>If your product is an app then you get payment through advertisements/subscription; If its a machine then you receive one time payment for the machine; If its a commodity then you receive payment through e-commerce or retail store; If its media then sponsors pay to showcase their product; If its service then your paid based on usage; If its platforms like connecting buyers or sellers then your payment is on commissions etc.</a:t>
            </a:r>
          </a:p>
        </p:txBody>
      </p:sp>
      <p:grpSp>
        <p:nvGrpSpPr>
          <p:cNvPr name="Group 38" id="38"/>
          <p:cNvGrpSpPr/>
          <p:nvPr/>
        </p:nvGrpSpPr>
        <p:grpSpPr>
          <a:xfrm rot="0">
            <a:off x="13903816" y="6369750"/>
            <a:ext cx="3355484" cy="1428230"/>
            <a:chOff x="0" y="0"/>
            <a:chExt cx="4473979" cy="1904307"/>
          </a:xfrm>
        </p:grpSpPr>
        <p:sp>
          <p:nvSpPr>
            <p:cNvPr name="Freeform 39" id="39"/>
            <p:cNvSpPr/>
            <p:nvPr/>
          </p:nvSpPr>
          <p:spPr>
            <a:xfrm flipH="false" flipV="false" rot="0">
              <a:off x="1155700" y="11287"/>
              <a:ext cx="3318279" cy="1881734"/>
            </a:xfrm>
            <a:custGeom>
              <a:avLst/>
              <a:gdLst/>
              <a:ahLst/>
              <a:cxnLst/>
              <a:rect r="r" b="b" t="t" l="l"/>
              <a:pathLst>
                <a:path h="1881734" w="3318279">
                  <a:moveTo>
                    <a:pt x="0" y="0"/>
                  </a:moveTo>
                  <a:lnTo>
                    <a:pt x="3318279" y="0"/>
                  </a:lnTo>
                  <a:lnTo>
                    <a:pt x="3318279" y="1881733"/>
                  </a:lnTo>
                  <a:lnTo>
                    <a:pt x="0" y="1881733"/>
                  </a:lnTo>
                  <a:lnTo>
                    <a:pt x="0" y="0"/>
                  </a:lnTo>
                  <a:close/>
                </a:path>
              </a:pathLst>
            </a:custGeom>
            <a:blipFill>
              <a:blip r:embed="rId13"/>
              <a:stretch>
                <a:fillRect l="-170467" t="-724" r="-1343" b="-724"/>
              </a:stretch>
            </a:blipFill>
          </p:spPr>
        </p:sp>
        <p:sp>
          <p:nvSpPr>
            <p:cNvPr name="Freeform 40" id="40"/>
            <p:cNvSpPr/>
            <p:nvPr/>
          </p:nvSpPr>
          <p:spPr>
            <a:xfrm flipH="false" flipV="false" rot="0">
              <a:off x="0" y="0"/>
              <a:ext cx="1503090" cy="1904307"/>
            </a:xfrm>
            <a:custGeom>
              <a:avLst/>
              <a:gdLst/>
              <a:ahLst/>
              <a:cxnLst/>
              <a:rect r="r" b="b" t="t" l="l"/>
              <a:pathLst>
                <a:path h="1904307" w="1503090">
                  <a:moveTo>
                    <a:pt x="0" y="0"/>
                  </a:moveTo>
                  <a:lnTo>
                    <a:pt x="1503090" y="0"/>
                  </a:lnTo>
                  <a:lnTo>
                    <a:pt x="1503090" y="1904307"/>
                  </a:lnTo>
                  <a:lnTo>
                    <a:pt x="0" y="1904307"/>
                  </a:lnTo>
                  <a:lnTo>
                    <a:pt x="0" y="0"/>
                  </a:lnTo>
                  <a:close/>
                </a:path>
              </a:pathLst>
            </a:custGeom>
            <a:blipFill>
              <a:blip r:embed="rId13"/>
              <a:stretch>
                <a:fillRect l="-747" t="0" r="-497842" b="0"/>
              </a:stretch>
            </a:blipFill>
          </p:spPr>
        </p:sp>
      </p:grpSp>
      <p:sp>
        <p:nvSpPr>
          <p:cNvPr name="Freeform 41" id="41"/>
          <p:cNvSpPr/>
          <p:nvPr/>
        </p:nvSpPr>
        <p:spPr>
          <a:xfrm flipH="false" flipV="false" rot="0">
            <a:off x="756061" y="723212"/>
            <a:ext cx="1708316" cy="1229413"/>
          </a:xfrm>
          <a:custGeom>
            <a:avLst/>
            <a:gdLst/>
            <a:ahLst/>
            <a:cxnLst/>
            <a:rect r="r" b="b" t="t" l="l"/>
            <a:pathLst>
              <a:path h="1229413" w="1708316">
                <a:moveTo>
                  <a:pt x="0" y="0"/>
                </a:moveTo>
                <a:lnTo>
                  <a:pt x="1708316" y="0"/>
                </a:lnTo>
                <a:lnTo>
                  <a:pt x="1708316" y="1229413"/>
                </a:lnTo>
                <a:lnTo>
                  <a:pt x="0" y="1229413"/>
                </a:lnTo>
                <a:lnTo>
                  <a:pt x="0" y="0"/>
                </a:lnTo>
                <a:close/>
              </a:path>
            </a:pathLst>
          </a:custGeom>
          <a:blipFill>
            <a:blip r:embed="rId14"/>
            <a:stretch>
              <a:fillRect l="0" t="0" r="0" b="-30327"/>
            </a:stretch>
          </a:blipFill>
        </p:spPr>
      </p:sp>
      <p:sp>
        <p:nvSpPr>
          <p:cNvPr name="Freeform 42" id="42"/>
          <p:cNvSpPr/>
          <p:nvPr/>
        </p:nvSpPr>
        <p:spPr>
          <a:xfrm flipH="false" flipV="false" rot="0">
            <a:off x="1847365" y="1136278"/>
            <a:ext cx="1708316" cy="562562"/>
          </a:xfrm>
          <a:custGeom>
            <a:avLst/>
            <a:gdLst/>
            <a:ahLst/>
            <a:cxnLst/>
            <a:rect r="r" b="b" t="t" l="l"/>
            <a:pathLst>
              <a:path h="562562" w="1708316">
                <a:moveTo>
                  <a:pt x="0" y="0"/>
                </a:moveTo>
                <a:lnTo>
                  <a:pt x="1708317" y="0"/>
                </a:lnTo>
                <a:lnTo>
                  <a:pt x="1708317" y="562562"/>
                </a:lnTo>
                <a:lnTo>
                  <a:pt x="0" y="562562"/>
                </a:lnTo>
                <a:lnTo>
                  <a:pt x="0" y="0"/>
                </a:lnTo>
                <a:close/>
              </a:path>
            </a:pathLst>
          </a:custGeom>
          <a:blipFill>
            <a:blip r:embed="rId14"/>
            <a:stretch>
              <a:fillRect l="-21938" t="-309781" r="-21938"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35366" y="1019175"/>
            <a:ext cx="10023934" cy="933450"/>
          </a:xfrm>
          <a:prstGeom prst="rect">
            <a:avLst/>
          </a:prstGeom>
        </p:spPr>
        <p:txBody>
          <a:bodyPr anchor="t" rtlCol="false" tIns="0" lIns="0" bIns="0" rIns="0">
            <a:spAutoFit/>
          </a:bodyPr>
          <a:lstStyle/>
          <a:p>
            <a:pPr algn="r">
              <a:lnSpc>
                <a:spcPts val="7319"/>
              </a:lnSpc>
            </a:pPr>
            <a:r>
              <a:rPr lang="en-US" sz="6099">
                <a:solidFill>
                  <a:srgbClr val="000000"/>
                </a:solidFill>
                <a:latin typeface="HK Grotesk Medium"/>
              </a:rPr>
              <a:t>Market size &amp; Competitors</a:t>
            </a:r>
          </a:p>
        </p:txBody>
      </p:sp>
      <p:pic>
        <p:nvPicPr>
          <p:cNvPr name="Picture 3" id="3"/>
          <p:cNvPicPr>
            <a:picLocks noChangeAspect="true"/>
          </p:cNvPicPr>
          <p:nvPr/>
        </p:nvPicPr>
        <p:blipFill>
          <a:blip r:embed="rId2"/>
          <a:stretch>
            <a:fillRect/>
          </a:stretch>
        </p:blipFill>
        <p:spPr>
          <a:xfrm rot="0">
            <a:off x="11916635" y="4134349"/>
            <a:ext cx="3968378" cy="1791988"/>
          </a:xfrm>
          <a:prstGeom prst="rect">
            <a:avLst/>
          </a:prstGeom>
        </p:spPr>
      </p:pic>
      <p:sp>
        <p:nvSpPr>
          <p:cNvPr name="TextBox 4" id="4"/>
          <p:cNvSpPr txBox="true"/>
          <p:nvPr/>
        </p:nvSpPr>
        <p:spPr>
          <a:xfrm rot="0">
            <a:off x="12005844" y="7729239"/>
            <a:ext cx="3789961" cy="1076325"/>
          </a:xfrm>
          <a:prstGeom prst="rect">
            <a:avLst/>
          </a:prstGeom>
        </p:spPr>
        <p:txBody>
          <a:bodyPr anchor="t" rtlCol="false" tIns="0" lIns="0" bIns="0" rIns="0">
            <a:spAutoFit/>
          </a:bodyPr>
          <a:lstStyle/>
          <a:p>
            <a:pPr algn="ctr">
              <a:lnSpc>
                <a:spcPts val="8400"/>
              </a:lnSpc>
            </a:pPr>
            <a:r>
              <a:rPr lang="en-US" sz="7000">
                <a:solidFill>
                  <a:srgbClr val="000000"/>
                </a:solidFill>
                <a:latin typeface="HK Grotesk Medium"/>
              </a:rPr>
              <a:t>7/10</a:t>
            </a:r>
          </a:p>
        </p:txBody>
      </p:sp>
      <p:sp>
        <p:nvSpPr>
          <p:cNvPr name="TextBox 5" id="5"/>
          <p:cNvSpPr txBox="true"/>
          <p:nvPr/>
        </p:nvSpPr>
        <p:spPr>
          <a:xfrm rot="0">
            <a:off x="9540220" y="8953500"/>
            <a:ext cx="7719080" cy="304800"/>
          </a:xfrm>
          <a:prstGeom prst="rect">
            <a:avLst/>
          </a:prstGeom>
        </p:spPr>
        <p:txBody>
          <a:bodyPr anchor="t" rtlCol="false" tIns="0" lIns="0" bIns="0" rIns="0">
            <a:spAutoFit/>
          </a:bodyPr>
          <a:lstStyle/>
          <a:p>
            <a:pPr algn="r">
              <a:lnSpc>
                <a:spcPts val="2427"/>
              </a:lnSpc>
            </a:pPr>
            <a:r>
              <a:rPr lang="en-US" sz="2023">
                <a:solidFill>
                  <a:srgbClr val="000000"/>
                </a:solidFill>
                <a:latin typeface="HK Grotesk Medium"/>
              </a:rPr>
              <a:t>Include some potential customer feedback/inputs for extra points !</a:t>
            </a:r>
          </a:p>
        </p:txBody>
      </p:sp>
      <p:grpSp>
        <p:nvGrpSpPr>
          <p:cNvPr name="Group 6" id="6"/>
          <p:cNvGrpSpPr/>
          <p:nvPr/>
        </p:nvGrpSpPr>
        <p:grpSpPr>
          <a:xfrm rot="0">
            <a:off x="1028700" y="1952625"/>
            <a:ext cx="8275567" cy="6707274"/>
            <a:chOff x="0" y="0"/>
            <a:chExt cx="11034089" cy="8943032"/>
          </a:xfrm>
        </p:grpSpPr>
        <p:grpSp>
          <p:nvGrpSpPr>
            <p:cNvPr name="Group 7" id="7"/>
            <p:cNvGrpSpPr/>
            <p:nvPr/>
          </p:nvGrpSpPr>
          <p:grpSpPr>
            <a:xfrm rot="0">
              <a:off x="0" y="0"/>
              <a:ext cx="5484821" cy="5484821"/>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6934"/>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grpSp>
          <p:nvGrpSpPr>
            <p:cNvPr name="Group 10" id="10"/>
            <p:cNvGrpSpPr/>
            <p:nvPr/>
          </p:nvGrpSpPr>
          <p:grpSpPr>
            <a:xfrm rot="0">
              <a:off x="3286764" y="3423629"/>
              <a:ext cx="4746312" cy="4746312"/>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9345"/>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grpSp>
          <p:nvGrpSpPr>
            <p:cNvPr name="Group 13" id="13"/>
            <p:cNvGrpSpPr/>
            <p:nvPr/>
          </p:nvGrpSpPr>
          <p:grpSpPr>
            <a:xfrm rot="0">
              <a:off x="7223602" y="5132545"/>
              <a:ext cx="3810487" cy="381048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BD54"/>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TextBox 16" id="16"/>
            <p:cNvSpPr txBox="true"/>
            <p:nvPr/>
          </p:nvSpPr>
          <p:spPr>
            <a:xfrm rot="0">
              <a:off x="1000512" y="1573026"/>
              <a:ext cx="3483798" cy="1161175"/>
            </a:xfrm>
            <a:prstGeom prst="rect">
              <a:avLst/>
            </a:prstGeom>
          </p:spPr>
          <p:txBody>
            <a:bodyPr anchor="t" rtlCol="false" tIns="0" lIns="0" bIns="0" rIns="0">
              <a:spAutoFit/>
            </a:bodyPr>
            <a:lstStyle/>
            <a:p>
              <a:pPr algn="ctr">
                <a:lnSpc>
                  <a:spcPts val="7302"/>
                </a:lnSpc>
              </a:pPr>
              <a:r>
                <a:rPr lang="en-US" sz="5216">
                  <a:solidFill>
                    <a:srgbClr val="FFFFFF"/>
                  </a:solidFill>
                  <a:latin typeface="HK Grotesk Bold"/>
                </a:rPr>
                <a:t>TAM</a:t>
              </a:r>
            </a:p>
          </p:txBody>
        </p:sp>
        <p:sp>
          <p:nvSpPr>
            <p:cNvPr name="TextBox 17" id="17"/>
            <p:cNvSpPr txBox="true"/>
            <p:nvPr/>
          </p:nvSpPr>
          <p:spPr>
            <a:xfrm rot="0">
              <a:off x="609415" y="2666211"/>
              <a:ext cx="4265992" cy="435928"/>
            </a:xfrm>
            <a:prstGeom prst="rect">
              <a:avLst/>
            </a:prstGeom>
          </p:spPr>
          <p:txBody>
            <a:bodyPr anchor="t" rtlCol="false" tIns="0" lIns="0" bIns="0" rIns="0">
              <a:spAutoFit/>
            </a:bodyPr>
            <a:lstStyle/>
            <a:p>
              <a:pPr algn="ctr">
                <a:lnSpc>
                  <a:spcPts val="2843"/>
                </a:lnSpc>
              </a:pPr>
              <a:r>
                <a:rPr lang="en-US" sz="1777">
                  <a:solidFill>
                    <a:srgbClr val="EEF2F5"/>
                  </a:solidFill>
                  <a:latin typeface="HK Grotesk Semi-Bold"/>
                </a:rPr>
                <a:t>Total Available Market (TAM)</a:t>
              </a:r>
            </a:p>
          </p:txBody>
        </p:sp>
        <p:sp>
          <p:nvSpPr>
            <p:cNvPr name="TextBox 18" id="18"/>
            <p:cNvSpPr txBox="true"/>
            <p:nvPr/>
          </p:nvSpPr>
          <p:spPr>
            <a:xfrm rot="0">
              <a:off x="3956612" y="4789155"/>
              <a:ext cx="3483798" cy="999804"/>
            </a:xfrm>
            <a:prstGeom prst="rect">
              <a:avLst/>
            </a:prstGeom>
          </p:spPr>
          <p:txBody>
            <a:bodyPr anchor="t" rtlCol="false" tIns="0" lIns="0" bIns="0" rIns="0">
              <a:spAutoFit/>
            </a:bodyPr>
            <a:lstStyle/>
            <a:p>
              <a:pPr algn="ctr">
                <a:lnSpc>
                  <a:spcPts val="6389"/>
                </a:lnSpc>
              </a:pPr>
              <a:r>
                <a:rPr lang="en-US" sz="4564">
                  <a:solidFill>
                    <a:srgbClr val="FFFFFF"/>
                  </a:solidFill>
                  <a:latin typeface="HK Grotesk Bold"/>
                </a:rPr>
                <a:t>SAM</a:t>
              </a:r>
            </a:p>
          </p:txBody>
        </p:sp>
        <p:sp>
          <p:nvSpPr>
            <p:cNvPr name="TextBox 19" id="19"/>
            <p:cNvSpPr txBox="true"/>
            <p:nvPr/>
          </p:nvSpPr>
          <p:spPr>
            <a:xfrm rot="0">
              <a:off x="3995203" y="5934071"/>
              <a:ext cx="3406615" cy="731829"/>
            </a:xfrm>
            <a:prstGeom prst="rect">
              <a:avLst/>
            </a:prstGeom>
          </p:spPr>
          <p:txBody>
            <a:bodyPr anchor="t" rtlCol="false" tIns="0" lIns="0" bIns="0" rIns="0">
              <a:spAutoFit/>
            </a:bodyPr>
            <a:lstStyle/>
            <a:p>
              <a:pPr algn="ctr">
                <a:lnSpc>
                  <a:spcPts val="2261"/>
                </a:lnSpc>
              </a:pPr>
              <a:r>
                <a:rPr lang="en-US" sz="1780">
                  <a:solidFill>
                    <a:srgbClr val="EEF2F5"/>
                  </a:solidFill>
                  <a:latin typeface="HK Grotesk Semi-Bold"/>
                </a:rPr>
                <a:t>Serviceable Available Market (SAM)</a:t>
              </a:r>
            </a:p>
          </p:txBody>
        </p:sp>
        <p:sp>
          <p:nvSpPr>
            <p:cNvPr name="TextBox 20" id="20"/>
            <p:cNvSpPr txBox="true"/>
            <p:nvPr/>
          </p:nvSpPr>
          <p:spPr>
            <a:xfrm rot="0">
              <a:off x="7947311" y="6152795"/>
              <a:ext cx="2363070" cy="857484"/>
            </a:xfrm>
            <a:prstGeom prst="rect">
              <a:avLst/>
            </a:prstGeom>
          </p:spPr>
          <p:txBody>
            <a:bodyPr anchor="t" rtlCol="false" tIns="0" lIns="0" bIns="0" rIns="0">
              <a:spAutoFit/>
            </a:bodyPr>
            <a:lstStyle/>
            <a:p>
              <a:pPr algn="ctr">
                <a:lnSpc>
                  <a:spcPts val="5476"/>
                </a:lnSpc>
              </a:pPr>
              <a:r>
                <a:rPr lang="en-US" sz="3912">
                  <a:solidFill>
                    <a:srgbClr val="FFFFFF"/>
                  </a:solidFill>
                  <a:latin typeface="HK Grotesk Bold"/>
                </a:rPr>
                <a:t>SOM</a:t>
              </a:r>
            </a:p>
          </p:txBody>
        </p:sp>
        <p:sp>
          <p:nvSpPr>
            <p:cNvPr name="TextBox 21" id="21"/>
            <p:cNvSpPr txBox="true"/>
            <p:nvPr/>
          </p:nvSpPr>
          <p:spPr>
            <a:xfrm rot="0">
              <a:off x="7882488" y="7029236"/>
              <a:ext cx="2492716" cy="1103534"/>
            </a:xfrm>
            <a:prstGeom prst="rect">
              <a:avLst/>
            </a:prstGeom>
          </p:spPr>
          <p:txBody>
            <a:bodyPr anchor="t" rtlCol="false" tIns="0" lIns="0" bIns="0" rIns="0">
              <a:spAutoFit/>
            </a:bodyPr>
            <a:lstStyle/>
            <a:p>
              <a:pPr algn="ctr">
                <a:lnSpc>
                  <a:spcPts val="2261"/>
                </a:lnSpc>
              </a:pPr>
              <a:r>
                <a:rPr lang="en-US" sz="1780">
                  <a:solidFill>
                    <a:srgbClr val="FFFFFF"/>
                  </a:solidFill>
                  <a:latin typeface="HK Grotesk Semi-Bold"/>
                </a:rPr>
                <a:t>Serviceable Obtainable Market (SOM)</a:t>
              </a:r>
            </a:p>
          </p:txBody>
        </p:sp>
      </p:grpSp>
      <p:sp>
        <p:nvSpPr>
          <p:cNvPr name="TextBox 22" id="22"/>
          <p:cNvSpPr txBox="true"/>
          <p:nvPr/>
        </p:nvSpPr>
        <p:spPr>
          <a:xfrm rot="0">
            <a:off x="1028700" y="8262639"/>
            <a:ext cx="5498091" cy="921904"/>
          </a:xfrm>
          <a:prstGeom prst="rect">
            <a:avLst/>
          </a:prstGeom>
        </p:spPr>
        <p:txBody>
          <a:bodyPr anchor="t" rtlCol="false" tIns="0" lIns="0" bIns="0" rIns="0">
            <a:spAutoFit/>
          </a:bodyPr>
          <a:lstStyle/>
          <a:p>
            <a:pPr algn="just">
              <a:lnSpc>
                <a:spcPts val="1456"/>
              </a:lnSpc>
            </a:pPr>
            <a:r>
              <a:rPr lang="en-US" sz="1213">
                <a:solidFill>
                  <a:srgbClr val="000000"/>
                </a:solidFill>
                <a:latin typeface="HK Grotesk Light"/>
              </a:rPr>
              <a:t>Market size basically indicates how many people we can sell to. In TAM Section, you can fill in the maximum amount of revenue (in USD or INR) your technology can make across the GLOBE. In SAM, you need to show the target market, specific countries you want to target first and the revenue of the same. In SOM, you show the revenue that is realistic and achievable in short-medium time period.</a:t>
            </a:r>
          </a:p>
        </p:txBody>
      </p:sp>
      <p:sp>
        <p:nvSpPr>
          <p:cNvPr name="TextBox 23" id="23"/>
          <p:cNvSpPr txBox="true"/>
          <p:nvPr/>
        </p:nvSpPr>
        <p:spPr>
          <a:xfrm rot="0">
            <a:off x="8246148" y="2340972"/>
            <a:ext cx="9013152" cy="485775"/>
          </a:xfrm>
          <a:prstGeom prst="rect">
            <a:avLst/>
          </a:prstGeom>
        </p:spPr>
        <p:txBody>
          <a:bodyPr anchor="t" rtlCol="false" tIns="0" lIns="0" bIns="0" rIns="0">
            <a:spAutoFit/>
          </a:bodyPr>
          <a:lstStyle/>
          <a:p>
            <a:pPr algn="just">
              <a:lnSpc>
                <a:spcPts val="1919"/>
              </a:lnSpc>
            </a:pPr>
            <a:r>
              <a:rPr lang="en-US" sz="1599">
                <a:solidFill>
                  <a:srgbClr val="000000"/>
                </a:solidFill>
                <a:latin typeface="HK Grotesk Light"/>
              </a:rPr>
              <a:t>Knowing your competition is important to build leverage. Check out the list of companies in the same field as your solution/technology and write down in bullet points the top companies in India and abroad</a:t>
            </a:r>
          </a:p>
        </p:txBody>
      </p:sp>
      <p:sp>
        <p:nvSpPr>
          <p:cNvPr name="TextBox 24" id="24"/>
          <p:cNvSpPr txBox="true"/>
          <p:nvPr/>
        </p:nvSpPr>
        <p:spPr>
          <a:xfrm rot="0">
            <a:off x="8246148" y="3122022"/>
            <a:ext cx="3465157" cy="1343025"/>
          </a:xfrm>
          <a:prstGeom prst="rect">
            <a:avLst/>
          </a:prstGeom>
        </p:spPr>
        <p:txBody>
          <a:bodyPr anchor="t" rtlCol="false" tIns="0" lIns="0" bIns="0" rIns="0">
            <a:spAutoFit/>
          </a:bodyPr>
          <a:lstStyle/>
          <a:p>
            <a:pPr marL="474979" indent="-237490" lvl="1">
              <a:lnSpc>
                <a:spcPts val="2639"/>
              </a:lnSpc>
              <a:buFont typeface="Arial"/>
              <a:buChar char="•"/>
            </a:pPr>
            <a:r>
              <a:rPr lang="en-US" sz="2199">
                <a:solidFill>
                  <a:srgbClr val="000000"/>
                </a:solidFill>
                <a:latin typeface="HK Grotesk Light"/>
              </a:rPr>
              <a:t>Competitor 1 </a:t>
            </a:r>
          </a:p>
          <a:p>
            <a:pPr marL="474979" indent="-237490" lvl="1">
              <a:lnSpc>
                <a:spcPts val="2639"/>
              </a:lnSpc>
              <a:buFont typeface="Arial"/>
              <a:buChar char="•"/>
            </a:pPr>
            <a:r>
              <a:rPr lang="en-US" sz="2199">
                <a:solidFill>
                  <a:srgbClr val="000000"/>
                </a:solidFill>
                <a:latin typeface="HK Grotesk Light"/>
              </a:rPr>
              <a:t>Competitor 2 </a:t>
            </a:r>
          </a:p>
          <a:p>
            <a:pPr marL="474979" indent="-237490" lvl="1">
              <a:lnSpc>
                <a:spcPts val="2639"/>
              </a:lnSpc>
              <a:buFont typeface="Arial"/>
              <a:buChar char="•"/>
            </a:pPr>
            <a:r>
              <a:rPr lang="en-US" sz="2199">
                <a:solidFill>
                  <a:srgbClr val="000000"/>
                </a:solidFill>
                <a:latin typeface="HK Grotesk Light"/>
              </a:rPr>
              <a:t>Competitor 3</a:t>
            </a:r>
          </a:p>
          <a:p>
            <a:pPr marL="474979" indent="-237490" lvl="1">
              <a:lnSpc>
                <a:spcPts val="2639"/>
              </a:lnSpc>
              <a:buFont typeface="Arial"/>
              <a:buChar char="•"/>
            </a:pPr>
            <a:r>
              <a:rPr lang="en-US" sz="2199">
                <a:solidFill>
                  <a:srgbClr val="000000"/>
                </a:solidFill>
                <a:latin typeface="HK Grotesk Light"/>
              </a:rPr>
              <a:t>Competitor 4  </a:t>
            </a:r>
          </a:p>
        </p:txBody>
      </p:sp>
      <p:sp>
        <p:nvSpPr>
          <p:cNvPr name="TextBox 25" id="25"/>
          <p:cNvSpPr txBox="true"/>
          <p:nvPr/>
        </p:nvSpPr>
        <p:spPr>
          <a:xfrm rot="0">
            <a:off x="9978727" y="5824239"/>
            <a:ext cx="7280573" cy="1676400"/>
          </a:xfrm>
          <a:prstGeom prst="rect">
            <a:avLst/>
          </a:prstGeom>
        </p:spPr>
        <p:txBody>
          <a:bodyPr anchor="t" rtlCol="false" tIns="0" lIns="0" bIns="0" rIns="0">
            <a:spAutoFit/>
          </a:bodyPr>
          <a:lstStyle/>
          <a:p>
            <a:pPr algn="just">
              <a:lnSpc>
                <a:spcPts val="1919"/>
              </a:lnSpc>
            </a:pPr>
            <a:r>
              <a:rPr lang="en-US" sz="1599">
                <a:solidFill>
                  <a:srgbClr val="000000"/>
                </a:solidFill>
                <a:latin typeface="HK Grotesk Light"/>
              </a:rPr>
              <a:t>You can talk to potential customers and ask them to give you a score out of 10 or Like or Dislike or a 5 star rating and include it below. The more people you can talk to the more you get an idea of how you can make your product better. If your customers are common people (B2C or D2C) try talking to people in your circle in the particular age group your targeting. If your customers are businesses (B2B) like in case your developing a technology that can be used by corporates then try to reach out to people working in corporates through email or LinkedIN </a:t>
            </a:r>
          </a:p>
        </p:txBody>
      </p:sp>
      <p:sp>
        <p:nvSpPr>
          <p:cNvPr name="Freeform 26" id="26"/>
          <p:cNvSpPr/>
          <p:nvPr/>
        </p:nvSpPr>
        <p:spPr>
          <a:xfrm flipH="false" flipV="false" rot="0">
            <a:off x="756061" y="723212"/>
            <a:ext cx="1708316" cy="1229413"/>
          </a:xfrm>
          <a:custGeom>
            <a:avLst/>
            <a:gdLst/>
            <a:ahLst/>
            <a:cxnLst/>
            <a:rect r="r" b="b" t="t" l="l"/>
            <a:pathLst>
              <a:path h="1229413" w="1708316">
                <a:moveTo>
                  <a:pt x="0" y="0"/>
                </a:moveTo>
                <a:lnTo>
                  <a:pt x="1708316" y="0"/>
                </a:lnTo>
                <a:lnTo>
                  <a:pt x="1708316" y="1229413"/>
                </a:lnTo>
                <a:lnTo>
                  <a:pt x="0" y="1229413"/>
                </a:lnTo>
                <a:lnTo>
                  <a:pt x="0" y="0"/>
                </a:lnTo>
                <a:close/>
              </a:path>
            </a:pathLst>
          </a:custGeom>
          <a:blipFill>
            <a:blip r:embed="rId3"/>
            <a:stretch>
              <a:fillRect l="0" t="0" r="0" b="-30327"/>
            </a:stretch>
          </a:blipFill>
        </p:spPr>
      </p:sp>
      <p:sp>
        <p:nvSpPr>
          <p:cNvPr name="Freeform 27" id="27"/>
          <p:cNvSpPr/>
          <p:nvPr/>
        </p:nvSpPr>
        <p:spPr>
          <a:xfrm flipH="false" flipV="false" rot="0">
            <a:off x="1847365" y="1136278"/>
            <a:ext cx="1708316" cy="562562"/>
          </a:xfrm>
          <a:custGeom>
            <a:avLst/>
            <a:gdLst/>
            <a:ahLst/>
            <a:cxnLst/>
            <a:rect r="r" b="b" t="t" l="l"/>
            <a:pathLst>
              <a:path h="562562" w="1708316">
                <a:moveTo>
                  <a:pt x="0" y="0"/>
                </a:moveTo>
                <a:lnTo>
                  <a:pt x="1708317" y="0"/>
                </a:lnTo>
                <a:lnTo>
                  <a:pt x="1708317" y="562562"/>
                </a:lnTo>
                <a:lnTo>
                  <a:pt x="0" y="562562"/>
                </a:lnTo>
                <a:lnTo>
                  <a:pt x="0" y="0"/>
                </a:lnTo>
                <a:close/>
              </a:path>
            </a:pathLst>
          </a:custGeom>
          <a:blipFill>
            <a:blip r:embed="rId3"/>
            <a:stretch>
              <a:fillRect l="-21938" t="-309781" r="-21938"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5720756" y="0"/>
            <a:ext cx="2567244" cy="10287000"/>
          </a:xfrm>
          <a:prstGeom prst="rect">
            <a:avLst/>
          </a:prstGeom>
          <a:solidFill>
            <a:srgbClr val="129345"/>
          </a:solidFill>
        </p:spPr>
      </p:sp>
      <p:sp>
        <p:nvSpPr>
          <p:cNvPr name="Freeform 3" id="3"/>
          <p:cNvSpPr/>
          <p:nvPr/>
        </p:nvSpPr>
        <p:spPr>
          <a:xfrm flipH="false" flipV="false" rot="0">
            <a:off x="15720756" y="35854"/>
            <a:ext cx="2535896" cy="2535896"/>
          </a:xfrm>
          <a:custGeom>
            <a:avLst/>
            <a:gdLst/>
            <a:ahLst/>
            <a:cxnLst/>
            <a:rect r="r" b="b" t="t" l="l"/>
            <a:pathLst>
              <a:path h="2535896" w="2535896">
                <a:moveTo>
                  <a:pt x="0" y="0"/>
                </a:moveTo>
                <a:lnTo>
                  <a:pt x="2535896" y="0"/>
                </a:lnTo>
                <a:lnTo>
                  <a:pt x="2535896" y="2535896"/>
                </a:lnTo>
                <a:lnTo>
                  <a:pt x="0" y="2535896"/>
                </a:lnTo>
                <a:lnTo>
                  <a:pt x="0" y="0"/>
                </a:lnTo>
                <a:close/>
              </a:path>
            </a:pathLst>
          </a:custGeom>
          <a:blipFill>
            <a:blip r:embed="rId2">
              <a:alphaModFix amt="16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16359187" y="3214688"/>
            <a:ext cx="2571750" cy="1285875"/>
          </a:xfrm>
          <a:custGeom>
            <a:avLst/>
            <a:gdLst/>
            <a:ahLst/>
            <a:cxnLst/>
            <a:rect r="r" b="b" t="t" l="l"/>
            <a:pathLst>
              <a:path h="1285875" w="2571750">
                <a:moveTo>
                  <a:pt x="0" y="1285875"/>
                </a:moveTo>
                <a:lnTo>
                  <a:pt x="2571751" y="1285875"/>
                </a:lnTo>
                <a:lnTo>
                  <a:pt x="2571751" y="0"/>
                </a:lnTo>
                <a:lnTo>
                  <a:pt x="0" y="0"/>
                </a:lnTo>
                <a:lnTo>
                  <a:pt x="0" y="1285875"/>
                </a:lnTo>
                <a:close/>
              </a:path>
            </a:pathLst>
          </a:custGeom>
          <a:blipFill>
            <a:blip r:embed="rId4">
              <a:alphaModFix amt="16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400000">
            <a:off x="15689408" y="7719756"/>
            <a:ext cx="2567244" cy="2567244"/>
          </a:xfrm>
          <a:custGeom>
            <a:avLst/>
            <a:gdLst/>
            <a:ahLst/>
            <a:cxnLst/>
            <a:rect r="r" b="b" t="t" l="l"/>
            <a:pathLst>
              <a:path h="2567244" w="2567244">
                <a:moveTo>
                  <a:pt x="0" y="0"/>
                </a:moveTo>
                <a:lnTo>
                  <a:pt x="2567244" y="0"/>
                </a:lnTo>
                <a:lnTo>
                  <a:pt x="2567244" y="2567244"/>
                </a:lnTo>
                <a:lnTo>
                  <a:pt x="0" y="2567244"/>
                </a:lnTo>
                <a:lnTo>
                  <a:pt x="0" y="0"/>
                </a:lnTo>
                <a:close/>
              </a:path>
            </a:pathLst>
          </a:custGeom>
          <a:blipFill>
            <a:blip r:embed="rId6">
              <a:alphaModFix amt="16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15072665" y="3214688"/>
            <a:ext cx="2571750" cy="1285875"/>
          </a:xfrm>
          <a:custGeom>
            <a:avLst/>
            <a:gdLst/>
            <a:ahLst/>
            <a:cxnLst/>
            <a:rect r="r" b="b" t="t" l="l"/>
            <a:pathLst>
              <a:path h="1285875" w="2571750">
                <a:moveTo>
                  <a:pt x="0" y="0"/>
                </a:moveTo>
                <a:lnTo>
                  <a:pt x="2571750" y="0"/>
                </a:lnTo>
                <a:lnTo>
                  <a:pt x="2571750" y="1285875"/>
                </a:lnTo>
                <a:lnTo>
                  <a:pt x="0" y="1285875"/>
                </a:lnTo>
                <a:lnTo>
                  <a:pt x="0" y="0"/>
                </a:lnTo>
                <a:close/>
              </a:path>
            </a:pathLst>
          </a:custGeom>
          <a:blipFill>
            <a:blip r:embed="rId4">
              <a:alphaModFix amt="16000"/>
              <a:extLst>
                <a:ext uri="{96DAC541-7B7A-43D3-8B79-37D633B846F1}">
                  <asvg:svgBlip xmlns:asvg="http://schemas.microsoft.com/office/drawing/2016/SVG/main" r:embed="rId5"/>
                </a:ext>
              </a:extLst>
            </a:blip>
            <a:stretch>
              <a:fillRect l="0" t="0" r="0" b="0"/>
            </a:stretch>
          </a:blipFill>
        </p:spPr>
      </p:sp>
      <p:sp>
        <p:nvSpPr>
          <p:cNvPr name="AutoShape 7" id="7"/>
          <p:cNvSpPr/>
          <p:nvPr/>
        </p:nvSpPr>
        <p:spPr>
          <a:xfrm rot="0">
            <a:off x="15715603" y="6667642"/>
            <a:ext cx="2572397" cy="578520"/>
          </a:xfrm>
          <a:prstGeom prst="rect">
            <a:avLst/>
          </a:prstGeom>
          <a:solidFill>
            <a:srgbClr val="129345">
              <a:alpha val="15686"/>
            </a:srgbClr>
          </a:solidFill>
        </p:spPr>
      </p:sp>
      <p:sp>
        <p:nvSpPr>
          <p:cNvPr name="AutoShape 8" id="8"/>
          <p:cNvSpPr/>
          <p:nvPr/>
        </p:nvSpPr>
        <p:spPr>
          <a:xfrm rot="0">
            <a:off x="15715603" y="5807215"/>
            <a:ext cx="2572397" cy="578520"/>
          </a:xfrm>
          <a:prstGeom prst="rect">
            <a:avLst/>
          </a:prstGeom>
          <a:solidFill>
            <a:srgbClr val="129345">
              <a:alpha val="15686"/>
            </a:srgbClr>
          </a:solidFill>
        </p:spPr>
      </p:sp>
      <p:grpSp>
        <p:nvGrpSpPr>
          <p:cNvPr name="Group 9" id="9"/>
          <p:cNvGrpSpPr/>
          <p:nvPr/>
        </p:nvGrpSpPr>
        <p:grpSpPr>
          <a:xfrm rot="0">
            <a:off x="1935797" y="1966884"/>
            <a:ext cx="7942680" cy="6855787"/>
            <a:chOff x="0" y="0"/>
            <a:chExt cx="10590240" cy="9141049"/>
          </a:xfrm>
        </p:grpSpPr>
        <p:sp>
          <p:nvSpPr>
            <p:cNvPr name="Freeform 10" id="10"/>
            <p:cNvSpPr/>
            <p:nvPr/>
          </p:nvSpPr>
          <p:spPr>
            <a:xfrm flipH="false" flipV="false" rot="0">
              <a:off x="0" y="0"/>
              <a:ext cx="10590240" cy="9141049"/>
            </a:xfrm>
            <a:custGeom>
              <a:avLst/>
              <a:gdLst/>
              <a:ahLst/>
              <a:cxnLst/>
              <a:rect r="r" b="b" t="t" l="l"/>
              <a:pathLst>
                <a:path h="9141049" w="10590240">
                  <a:moveTo>
                    <a:pt x="0" y="0"/>
                  </a:moveTo>
                  <a:lnTo>
                    <a:pt x="10590240" y="0"/>
                  </a:lnTo>
                  <a:lnTo>
                    <a:pt x="10590240" y="9141049"/>
                  </a:lnTo>
                  <a:lnTo>
                    <a:pt x="0" y="9141049"/>
                  </a:lnTo>
                  <a:lnTo>
                    <a:pt x="0" y="0"/>
                  </a:lnTo>
                  <a:close/>
                </a:path>
              </a:pathLst>
            </a:custGeom>
            <a:blipFill>
              <a:blip r:embed="rId8"/>
              <a:stretch>
                <a:fillRect l="0" t="0" r="0" b="0"/>
              </a:stretch>
            </a:blipFill>
          </p:spPr>
        </p:sp>
        <p:sp>
          <p:nvSpPr>
            <p:cNvPr name="Freeform 11" id="11"/>
            <p:cNvSpPr/>
            <p:nvPr/>
          </p:nvSpPr>
          <p:spPr>
            <a:xfrm flipH="false" flipV="false" rot="0">
              <a:off x="657431" y="7836532"/>
              <a:ext cx="263330" cy="263330"/>
            </a:xfrm>
            <a:custGeom>
              <a:avLst/>
              <a:gdLst/>
              <a:ahLst/>
              <a:cxnLst/>
              <a:rect r="r" b="b" t="t" l="l"/>
              <a:pathLst>
                <a:path h="263330" w="263330">
                  <a:moveTo>
                    <a:pt x="0" y="0"/>
                  </a:moveTo>
                  <a:lnTo>
                    <a:pt x="263329" y="0"/>
                  </a:lnTo>
                  <a:lnTo>
                    <a:pt x="263329" y="263329"/>
                  </a:lnTo>
                  <a:lnTo>
                    <a:pt x="0" y="2633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131308" y="6534764"/>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131308" y="565085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131308" y="4879498"/>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131308" y="4108169"/>
              <a:ext cx="263330" cy="263330"/>
            </a:xfrm>
            <a:custGeom>
              <a:avLst/>
              <a:gdLst/>
              <a:ahLst/>
              <a:cxnLst/>
              <a:rect r="r" b="b" t="t" l="l"/>
              <a:pathLst>
                <a:path h="263330" w="263330">
                  <a:moveTo>
                    <a:pt x="0" y="0"/>
                  </a:moveTo>
                  <a:lnTo>
                    <a:pt x="263330" y="0"/>
                  </a:lnTo>
                  <a:lnTo>
                    <a:pt x="263330" y="263329"/>
                  </a:lnTo>
                  <a:lnTo>
                    <a:pt x="0" y="2633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1131308" y="3222539"/>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131308" y="2451209"/>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131308" y="1565580"/>
              <a:ext cx="263330" cy="263330"/>
            </a:xfrm>
            <a:custGeom>
              <a:avLst/>
              <a:gdLst/>
              <a:ahLst/>
              <a:cxnLst/>
              <a:rect r="r" b="b" t="t" l="l"/>
              <a:pathLst>
                <a:path h="263330" w="263330">
                  <a:moveTo>
                    <a:pt x="0" y="0"/>
                  </a:moveTo>
                  <a:lnTo>
                    <a:pt x="263330" y="0"/>
                  </a:lnTo>
                  <a:lnTo>
                    <a:pt x="263330" y="263329"/>
                  </a:lnTo>
                  <a:lnTo>
                    <a:pt x="0" y="26332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1131308" y="734016"/>
              <a:ext cx="263330" cy="263330"/>
            </a:xfrm>
            <a:custGeom>
              <a:avLst/>
              <a:gdLst/>
              <a:ahLst/>
              <a:cxnLst/>
              <a:rect r="r" b="b" t="t" l="l"/>
              <a:pathLst>
                <a:path h="263330" w="263330">
                  <a:moveTo>
                    <a:pt x="0" y="0"/>
                  </a:moveTo>
                  <a:lnTo>
                    <a:pt x="263330" y="0"/>
                  </a:lnTo>
                  <a:lnTo>
                    <a:pt x="263330" y="263330"/>
                  </a:lnTo>
                  <a:lnTo>
                    <a:pt x="0" y="2633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graphicFrame>
        <p:nvGraphicFramePr>
          <p:cNvPr name="Table 20" id="20"/>
          <p:cNvGraphicFramePr>
            <a:graphicFrameLocks noGrp="true"/>
          </p:cNvGraphicFramePr>
          <p:nvPr/>
        </p:nvGraphicFramePr>
        <p:xfrm>
          <a:off x="9659738" y="3664578"/>
          <a:ext cx="5767205" cy="4410075"/>
        </p:xfrm>
        <a:graphic>
          <a:graphicData uri="http://schemas.openxmlformats.org/drawingml/2006/table">
            <a:tbl>
              <a:tblPr/>
              <a:tblGrid>
                <a:gridCol w="3038455"/>
                <a:gridCol w="2728750"/>
              </a:tblGrid>
              <a:tr h="749425">
                <a:tc>
                  <a:txBody>
                    <a:bodyPr anchor="t" rtlCol="false"/>
                    <a:lstStyle/>
                    <a:p>
                      <a:pPr algn="ctr">
                        <a:lnSpc>
                          <a:spcPts val="2239"/>
                        </a:lnSpc>
                        <a:defRPr/>
                      </a:pPr>
                      <a:r>
                        <a:rPr lang="en-US" sz="1599">
                          <a:solidFill>
                            <a:srgbClr val="000000"/>
                          </a:solidFill>
                          <a:latin typeface="HK Grotesk Bold"/>
                        </a:rPr>
                        <a:t>Description</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c>
                  <a:txBody>
                    <a:bodyPr anchor="t" rtlCol="false"/>
                    <a:lstStyle/>
                    <a:p>
                      <a:pPr algn="ctr">
                        <a:lnSpc>
                          <a:spcPts val="2239"/>
                        </a:lnSpc>
                        <a:defRPr/>
                      </a:pPr>
                      <a:r>
                        <a:rPr lang="en-US" sz="1599">
                          <a:solidFill>
                            <a:srgbClr val="000000"/>
                          </a:solidFill>
                          <a:latin typeface="HK Grotesk Bold"/>
                        </a:rPr>
                        <a:t>Financial requirement</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r>
              <a:tr h="980017">
                <a:tc>
                  <a:txBody>
                    <a:bodyPr anchor="t" rtlCol="false"/>
                    <a:lstStyle/>
                    <a:p>
                      <a:pPr algn="ctr">
                        <a:lnSpc>
                          <a:spcPts val="2099"/>
                        </a:lnSpc>
                        <a:defRPr/>
                      </a:pPr>
                      <a:r>
                        <a:rPr lang="en-US" sz="1499">
                          <a:solidFill>
                            <a:srgbClr val="000000"/>
                          </a:solidFill>
                          <a:latin typeface="HK Grotesk"/>
                        </a:rPr>
                        <a:t>Example 1 (Materials to make prototype)</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c>
                  <a:txBody>
                    <a:bodyPr anchor="t" rtlCol="false"/>
                    <a:lstStyle/>
                    <a:p>
                      <a:pPr algn="ctr">
                        <a:lnSpc>
                          <a:spcPts val="2099"/>
                        </a:lnSpc>
                        <a:defRPr/>
                      </a:pPr>
                      <a:r>
                        <a:rPr lang="en-US" sz="1499">
                          <a:solidFill>
                            <a:srgbClr val="000000"/>
                          </a:solidFill>
                          <a:latin typeface="HK Grotesk"/>
                        </a:rPr>
                        <a:t>2,50,000 INR</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r>
              <a:tr h="720600">
                <a:tc>
                  <a:txBody>
                    <a:bodyPr anchor="t" rtlCol="false"/>
                    <a:lstStyle/>
                    <a:p>
                      <a:pPr algn="ctr">
                        <a:lnSpc>
                          <a:spcPts val="2099"/>
                        </a:lnSpc>
                        <a:defRPr/>
                      </a:pPr>
                      <a:r>
                        <a:rPr lang="en-US" sz="1499">
                          <a:solidFill>
                            <a:srgbClr val="000000"/>
                          </a:solidFill>
                          <a:latin typeface="HK Grotesk"/>
                        </a:rPr>
                        <a:t>Example 2 (Lab testing)</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c>
                  <a:txBody>
                    <a:bodyPr anchor="t" rtlCol="false"/>
                    <a:lstStyle/>
                    <a:p>
                      <a:pPr algn="ctr">
                        <a:lnSpc>
                          <a:spcPts val="2099"/>
                        </a:lnSpc>
                        <a:defRPr/>
                      </a:pPr>
                      <a:r>
                        <a:rPr lang="en-US" sz="1499">
                          <a:solidFill>
                            <a:srgbClr val="000000"/>
                          </a:solidFill>
                          <a:latin typeface="HK Grotesk"/>
                        </a:rPr>
                        <a:t>1,00,000 INR</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r>
              <a:tr h="980017">
                <a:tc>
                  <a:txBody>
                    <a:bodyPr anchor="t" rtlCol="false"/>
                    <a:lstStyle/>
                    <a:p>
                      <a:pPr algn="ctr">
                        <a:lnSpc>
                          <a:spcPts val="2099"/>
                        </a:lnSpc>
                        <a:defRPr/>
                      </a:pPr>
                      <a:r>
                        <a:rPr lang="en-US" sz="1499">
                          <a:solidFill>
                            <a:srgbClr val="000000"/>
                          </a:solidFill>
                          <a:latin typeface="HK Grotesk"/>
                        </a:rPr>
                        <a:t>Example 3 (Design/software support needed)</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c>
                  <a:txBody>
                    <a:bodyPr anchor="t" rtlCol="false"/>
                    <a:lstStyle/>
                    <a:p>
                      <a:pPr algn="ctr">
                        <a:lnSpc>
                          <a:spcPts val="2099"/>
                        </a:lnSpc>
                        <a:defRPr/>
                      </a:pPr>
                      <a:r>
                        <a:rPr lang="en-US" sz="1499">
                          <a:solidFill>
                            <a:srgbClr val="000000"/>
                          </a:solidFill>
                          <a:latin typeface="HK Grotesk"/>
                        </a:rPr>
                        <a:t>2,00,000 INR</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r>
              <a:tr h="980017">
                <a:tc>
                  <a:txBody>
                    <a:bodyPr anchor="t" rtlCol="false"/>
                    <a:lstStyle/>
                    <a:p>
                      <a:pPr algn="ctr">
                        <a:lnSpc>
                          <a:spcPts val="2099"/>
                        </a:lnSpc>
                        <a:defRPr/>
                      </a:pPr>
                      <a:r>
                        <a:rPr lang="en-US" sz="1499">
                          <a:solidFill>
                            <a:srgbClr val="000000"/>
                          </a:solidFill>
                          <a:latin typeface="HK Grotesk"/>
                        </a:rPr>
                        <a:t>Example 4 (Travel, contingency/miscellaneous)</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c>
                  <a:txBody>
                    <a:bodyPr anchor="t" rtlCol="false"/>
                    <a:lstStyle/>
                    <a:p>
                      <a:pPr algn="ctr">
                        <a:lnSpc>
                          <a:spcPts val="2099"/>
                        </a:lnSpc>
                        <a:defRPr/>
                      </a:pPr>
                      <a:r>
                        <a:rPr lang="en-US" sz="1499">
                          <a:solidFill>
                            <a:srgbClr val="000000"/>
                          </a:solidFill>
                          <a:latin typeface="HK Grotesk"/>
                        </a:rPr>
                        <a:t>1,50,000 INR</a:t>
                      </a:r>
                      <a:endParaRPr lang="en-US" sz="1100"/>
                    </a:p>
                  </a:txBody>
                  <a:tcPr marL="190500" marR="190500" marT="190500" marB="190500" anchor="ctr">
                    <a:lnL cmpd="sng" algn="ctr" cap="flat" w="38100">
                      <a:solidFill>
                        <a:srgbClr val="EEF2F5"/>
                      </a:solidFill>
                      <a:prstDash val="solid"/>
                      <a:round/>
                      <a:headEnd type="none" w="med" len="med"/>
                      <a:tailEnd type="none" w="med" len="med"/>
                    </a:lnL>
                    <a:lnR cmpd="sng" algn="ctr" cap="flat" w="38100">
                      <a:solidFill>
                        <a:srgbClr val="EEF2F5"/>
                      </a:solidFill>
                      <a:prstDash val="solid"/>
                      <a:round/>
                      <a:headEnd type="none" w="med" len="med"/>
                      <a:tailEnd type="none" w="med" len="med"/>
                    </a:lnR>
                    <a:lnT cmpd="sng" algn="ctr" cap="flat" w="38100">
                      <a:solidFill>
                        <a:srgbClr val="EEF2F5"/>
                      </a:solidFill>
                      <a:prstDash val="solid"/>
                      <a:round/>
                      <a:headEnd type="none" w="med" len="med"/>
                      <a:tailEnd type="none" w="med" len="med"/>
                    </a:lnT>
                    <a:lnB cmpd="sng" algn="ctr" cap="flat" w="38100">
                      <a:solidFill>
                        <a:srgbClr val="EEF2F5"/>
                      </a:solidFill>
                      <a:prstDash val="solid"/>
                      <a:round/>
                      <a:headEnd type="none" w="med" len="med"/>
                      <a:tailEnd type="none" w="med" len="med"/>
                    </a:lnB>
                  </a:tcPr>
                </a:tc>
              </a:tr>
            </a:tbl>
          </a:graphicData>
        </a:graphic>
      </p:graphicFrame>
      <p:sp>
        <p:nvSpPr>
          <p:cNvPr name="TextBox 21" id="21"/>
          <p:cNvSpPr txBox="true"/>
          <p:nvPr/>
        </p:nvSpPr>
        <p:spPr>
          <a:xfrm rot="0">
            <a:off x="5144603" y="1019175"/>
            <a:ext cx="10282341" cy="933450"/>
          </a:xfrm>
          <a:prstGeom prst="rect">
            <a:avLst/>
          </a:prstGeom>
        </p:spPr>
        <p:txBody>
          <a:bodyPr anchor="t" rtlCol="false" tIns="0" lIns="0" bIns="0" rIns="0">
            <a:spAutoFit/>
          </a:bodyPr>
          <a:lstStyle/>
          <a:p>
            <a:pPr algn="r">
              <a:lnSpc>
                <a:spcPts val="7319"/>
              </a:lnSpc>
            </a:pPr>
            <a:r>
              <a:rPr lang="en-US" sz="6099">
                <a:solidFill>
                  <a:srgbClr val="000000"/>
                </a:solidFill>
                <a:latin typeface="HK Grotesk Medium"/>
              </a:rPr>
              <a:t>Milestones</a:t>
            </a:r>
          </a:p>
        </p:txBody>
      </p:sp>
      <p:sp>
        <p:nvSpPr>
          <p:cNvPr name="TextBox 22" id="22"/>
          <p:cNvSpPr txBox="true"/>
          <p:nvPr/>
        </p:nvSpPr>
        <p:spPr>
          <a:xfrm rot="0">
            <a:off x="9659738" y="2109054"/>
            <a:ext cx="5767205" cy="1311470"/>
          </a:xfrm>
          <a:prstGeom prst="rect">
            <a:avLst/>
          </a:prstGeom>
        </p:spPr>
        <p:txBody>
          <a:bodyPr anchor="t" rtlCol="false" tIns="0" lIns="0" bIns="0" rIns="0">
            <a:spAutoFit/>
          </a:bodyPr>
          <a:lstStyle/>
          <a:p>
            <a:pPr algn="just">
              <a:lnSpc>
                <a:spcPts val="1762"/>
              </a:lnSpc>
            </a:pPr>
            <a:r>
              <a:rPr lang="en-US" sz="1468">
                <a:solidFill>
                  <a:srgbClr val="000000"/>
                </a:solidFill>
                <a:latin typeface="HK Grotesk Light"/>
              </a:rPr>
              <a:t>Please assess your present TRL  (Technology Readiness Level) and place tick mark against the 1-9 indicators on the left and write the month you plan to achieve next steps. Depending on your plan write the financial need. PLEASE MAKE SURE TO INDICATE THE TOTAL FUNDS NEEDED AND DURATION (Ex: 7 lakhs for the next 6 months to develop a working prototype)</a:t>
            </a:r>
          </a:p>
        </p:txBody>
      </p:sp>
      <p:sp>
        <p:nvSpPr>
          <p:cNvPr name="TextBox 23" id="23"/>
          <p:cNvSpPr txBox="true"/>
          <p:nvPr/>
        </p:nvSpPr>
        <p:spPr>
          <a:xfrm rot="0">
            <a:off x="1344992" y="7800967"/>
            <a:ext cx="840581"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Feb 2024</a:t>
            </a:r>
          </a:p>
        </p:txBody>
      </p:sp>
      <p:sp>
        <p:nvSpPr>
          <p:cNvPr name="TextBox 24" id="24"/>
          <p:cNvSpPr txBox="true"/>
          <p:nvPr/>
        </p:nvSpPr>
        <p:spPr>
          <a:xfrm rot="0">
            <a:off x="1292783" y="6801009"/>
            <a:ext cx="863203"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Mar 2024</a:t>
            </a:r>
          </a:p>
        </p:txBody>
      </p:sp>
      <p:sp>
        <p:nvSpPr>
          <p:cNvPr name="TextBox 25" id="25"/>
          <p:cNvSpPr txBox="true"/>
          <p:nvPr/>
        </p:nvSpPr>
        <p:spPr>
          <a:xfrm rot="0">
            <a:off x="1273138" y="6156889"/>
            <a:ext cx="882848"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 Apr 2024</a:t>
            </a:r>
          </a:p>
        </p:txBody>
      </p:sp>
      <p:sp>
        <p:nvSpPr>
          <p:cNvPr name="TextBox 26" id="26"/>
          <p:cNvSpPr txBox="true"/>
          <p:nvPr/>
        </p:nvSpPr>
        <p:spPr>
          <a:xfrm rot="0">
            <a:off x="1248313" y="5549829"/>
            <a:ext cx="894874"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 Jun 2024</a:t>
            </a:r>
          </a:p>
        </p:txBody>
      </p:sp>
      <p:sp>
        <p:nvSpPr>
          <p:cNvPr name="TextBox 27" id="27"/>
          <p:cNvSpPr txBox="true"/>
          <p:nvPr/>
        </p:nvSpPr>
        <p:spPr>
          <a:xfrm rot="0">
            <a:off x="1310226" y="4987607"/>
            <a:ext cx="834866"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 Jul 2024</a:t>
            </a:r>
          </a:p>
        </p:txBody>
      </p:sp>
      <p:sp>
        <p:nvSpPr>
          <p:cNvPr name="TextBox 28" id="28"/>
          <p:cNvSpPr txBox="true"/>
          <p:nvPr/>
        </p:nvSpPr>
        <p:spPr>
          <a:xfrm rot="0">
            <a:off x="1336538" y="4376560"/>
            <a:ext cx="849035"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Aug 2024</a:t>
            </a:r>
          </a:p>
        </p:txBody>
      </p:sp>
      <p:sp>
        <p:nvSpPr>
          <p:cNvPr name="TextBox 29" id="29"/>
          <p:cNvSpPr txBox="true"/>
          <p:nvPr/>
        </p:nvSpPr>
        <p:spPr>
          <a:xfrm rot="0">
            <a:off x="1323382" y="3798075"/>
            <a:ext cx="832604"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Sep 2024</a:t>
            </a:r>
          </a:p>
        </p:txBody>
      </p:sp>
      <p:sp>
        <p:nvSpPr>
          <p:cNvPr name="TextBox 30" id="30"/>
          <p:cNvSpPr txBox="true"/>
          <p:nvPr/>
        </p:nvSpPr>
        <p:spPr>
          <a:xfrm rot="0">
            <a:off x="1311357" y="3105290"/>
            <a:ext cx="832604"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Sep 2024</a:t>
            </a:r>
          </a:p>
        </p:txBody>
      </p:sp>
      <p:sp>
        <p:nvSpPr>
          <p:cNvPr name="TextBox 31" id="31"/>
          <p:cNvSpPr txBox="true"/>
          <p:nvPr/>
        </p:nvSpPr>
        <p:spPr>
          <a:xfrm rot="0">
            <a:off x="1323382" y="2451748"/>
            <a:ext cx="820579" cy="273685"/>
          </a:xfrm>
          <a:prstGeom prst="rect">
            <a:avLst/>
          </a:prstGeom>
        </p:spPr>
        <p:txBody>
          <a:bodyPr anchor="t" rtlCol="false" tIns="0" lIns="0" bIns="0" rIns="0">
            <a:spAutoFit/>
          </a:bodyPr>
          <a:lstStyle/>
          <a:p>
            <a:pPr>
              <a:lnSpc>
                <a:spcPts val="2239"/>
              </a:lnSpc>
            </a:pPr>
            <a:r>
              <a:rPr lang="en-US" sz="1599">
                <a:solidFill>
                  <a:srgbClr val="000000"/>
                </a:solidFill>
                <a:latin typeface="HK Grotesk Light"/>
              </a:rPr>
              <a:t>Oct 2024</a:t>
            </a:r>
          </a:p>
        </p:txBody>
      </p:sp>
      <p:sp>
        <p:nvSpPr>
          <p:cNvPr name="Freeform 32" id="32"/>
          <p:cNvSpPr/>
          <p:nvPr/>
        </p:nvSpPr>
        <p:spPr>
          <a:xfrm flipH="false" flipV="false" rot="0">
            <a:off x="756061" y="723212"/>
            <a:ext cx="1708316" cy="1229413"/>
          </a:xfrm>
          <a:custGeom>
            <a:avLst/>
            <a:gdLst/>
            <a:ahLst/>
            <a:cxnLst/>
            <a:rect r="r" b="b" t="t" l="l"/>
            <a:pathLst>
              <a:path h="1229413" w="1708316">
                <a:moveTo>
                  <a:pt x="0" y="0"/>
                </a:moveTo>
                <a:lnTo>
                  <a:pt x="1708316" y="0"/>
                </a:lnTo>
                <a:lnTo>
                  <a:pt x="1708316" y="1229413"/>
                </a:lnTo>
                <a:lnTo>
                  <a:pt x="0" y="1229413"/>
                </a:lnTo>
                <a:lnTo>
                  <a:pt x="0" y="0"/>
                </a:lnTo>
                <a:close/>
              </a:path>
            </a:pathLst>
          </a:custGeom>
          <a:blipFill>
            <a:blip r:embed="rId11"/>
            <a:stretch>
              <a:fillRect l="0" t="0" r="0" b="-30327"/>
            </a:stretch>
          </a:blipFill>
        </p:spPr>
      </p:sp>
      <p:sp>
        <p:nvSpPr>
          <p:cNvPr name="Freeform 33" id="33"/>
          <p:cNvSpPr/>
          <p:nvPr/>
        </p:nvSpPr>
        <p:spPr>
          <a:xfrm flipH="false" flipV="false" rot="0">
            <a:off x="1847365" y="1136278"/>
            <a:ext cx="1708316" cy="562562"/>
          </a:xfrm>
          <a:custGeom>
            <a:avLst/>
            <a:gdLst/>
            <a:ahLst/>
            <a:cxnLst/>
            <a:rect r="r" b="b" t="t" l="l"/>
            <a:pathLst>
              <a:path h="562562" w="1708316">
                <a:moveTo>
                  <a:pt x="0" y="0"/>
                </a:moveTo>
                <a:lnTo>
                  <a:pt x="1708317" y="0"/>
                </a:lnTo>
                <a:lnTo>
                  <a:pt x="1708317" y="562562"/>
                </a:lnTo>
                <a:lnTo>
                  <a:pt x="0" y="562562"/>
                </a:lnTo>
                <a:lnTo>
                  <a:pt x="0" y="0"/>
                </a:lnTo>
                <a:close/>
              </a:path>
            </a:pathLst>
          </a:custGeom>
          <a:blipFill>
            <a:blip r:embed="rId11"/>
            <a:stretch>
              <a:fillRect l="-21938" t="-309781" r="-21938" b="0"/>
            </a:stretch>
          </a:blipFill>
        </p:spPr>
      </p:sp>
      <p:sp>
        <p:nvSpPr>
          <p:cNvPr name="TextBox 34" id="34"/>
          <p:cNvSpPr txBox="true"/>
          <p:nvPr/>
        </p:nvSpPr>
        <p:spPr>
          <a:xfrm rot="0">
            <a:off x="4356029" y="8360894"/>
            <a:ext cx="4986398" cy="323837"/>
          </a:xfrm>
          <a:prstGeom prst="rect">
            <a:avLst/>
          </a:prstGeom>
        </p:spPr>
        <p:txBody>
          <a:bodyPr anchor="t" rtlCol="false" tIns="0" lIns="0" bIns="0" rIns="0">
            <a:spAutoFit/>
          </a:bodyPr>
          <a:lstStyle/>
          <a:p>
            <a:pPr>
              <a:lnSpc>
                <a:spcPts val="2626"/>
              </a:lnSpc>
            </a:pPr>
            <a:r>
              <a:rPr lang="en-US" sz="1875">
                <a:solidFill>
                  <a:srgbClr val="000000"/>
                </a:solidFill>
                <a:latin typeface="HK Grotesk Light"/>
              </a:rPr>
              <a:t>Any queries in filling the ppt reach us anytime </a:t>
            </a:r>
          </a:p>
        </p:txBody>
      </p:sp>
      <p:sp>
        <p:nvSpPr>
          <p:cNvPr name="Freeform 35" id="35"/>
          <p:cNvSpPr/>
          <p:nvPr/>
        </p:nvSpPr>
        <p:spPr>
          <a:xfrm flipH="false" flipV="false" rot="0">
            <a:off x="12611732" y="8389182"/>
            <a:ext cx="433488" cy="433488"/>
          </a:xfrm>
          <a:custGeom>
            <a:avLst/>
            <a:gdLst/>
            <a:ahLst/>
            <a:cxnLst/>
            <a:rect r="r" b="b" t="t" l="l"/>
            <a:pathLst>
              <a:path h="433488" w="433488">
                <a:moveTo>
                  <a:pt x="0" y="0"/>
                </a:moveTo>
                <a:lnTo>
                  <a:pt x="433488" y="0"/>
                </a:lnTo>
                <a:lnTo>
                  <a:pt x="433488" y="433489"/>
                </a:lnTo>
                <a:lnTo>
                  <a:pt x="0" y="4334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6" id="36"/>
          <p:cNvSpPr/>
          <p:nvPr/>
        </p:nvSpPr>
        <p:spPr>
          <a:xfrm flipH="false" flipV="false" rot="0">
            <a:off x="9342427" y="8389182"/>
            <a:ext cx="261784" cy="359223"/>
          </a:xfrm>
          <a:custGeom>
            <a:avLst/>
            <a:gdLst/>
            <a:ahLst/>
            <a:cxnLst/>
            <a:rect r="r" b="b" t="t" l="l"/>
            <a:pathLst>
              <a:path h="359223" w="261784">
                <a:moveTo>
                  <a:pt x="0" y="0"/>
                </a:moveTo>
                <a:lnTo>
                  <a:pt x="261784" y="0"/>
                </a:lnTo>
                <a:lnTo>
                  <a:pt x="261784" y="359223"/>
                </a:lnTo>
                <a:lnTo>
                  <a:pt x="0" y="3592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7" id="37"/>
          <p:cNvSpPr txBox="true"/>
          <p:nvPr/>
        </p:nvSpPr>
        <p:spPr>
          <a:xfrm rot="0">
            <a:off x="9928061" y="8370419"/>
            <a:ext cx="2361994" cy="363685"/>
          </a:xfrm>
          <a:prstGeom prst="rect">
            <a:avLst/>
          </a:prstGeom>
        </p:spPr>
        <p:txBody>
          <a:bodyPr anchor="t" rtlCol="false" tIns="0" lIns="0" bIns="0" rIns="0">
            <a:spAutoFit/>
          </a:bodyPr>
          <a:lstStyle/>
          <a:p>
            <a:pPr algn="just">
              <a:lnSpc>
                <a:spcPts val="3054"/>
              </a:lnSpc>
            </a:pPr>
            <a:r>
              <a:rPr lang="en-US" sz="2181">
                <a:solidFill>
                  <a:srgbClr val="000000"/>
                </a:solidFill>
                <a:latin typeface="Garet"/>
              </a:rPr>
              <a:t>+91 8925902116 </a:t>
            </a:r>
          </a:p>
        </p:txBody>
      </p:sp>
      <p:sp>
        <p:nvSpPr>
          <p:cNvPr name="TextBox 38" id="38"/>
          <p:cNvSpPr txBox="true"/>
          <p:nvPr/>
        </p:nvSpPr>
        <p:spPr>
          <a:xfrm rot="0">
            <a:off x="13292545" y="8351082"/>
            <a:ext cx="5349861" cy="363728"/>
          </a:xfrm>
          <a:prstGeom prst="rect">
            <a:avLst/>
          </a:prstGeom>
        </p:spPr>
        <p:txBody>
          <a:bodyPr anchor="t" rtlCol="false" tIns="0" lIns="0" bIns="0" rIns="0">
            <a:spAutoFit/>
          </a:bodyPr>
          <a:lstStyle/>
          <a:p>
            <a:pPr algn="just">
              <a:lnSpc>
                <a:spcPts val="3052"/>
              </a:lnSpc>
            </a:pPr>
            <a:r>
              <a:rPr lang="en-US" sz="2180">
                <a:solidFill>
                  <a:srgbClr val="000000"/>
                </a:solidFill>
                <a:latin typeface="Garet"/>
              </a:rPr>
              <a:t>+91 7904326057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DAF7UnaoDUU</dc:identifier>
  <dcterms:modified xsi:type="dcterms:W3CDTF">2011-08-01T06:04:30Z</dcterms:modified>
  <cp:revision>1</cp:revision>
  <dc:title>ONSKA</dc:title>
</cp:coreProperties>
</file>